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8"/>
  </p:notesMasterIdLst>
  <p:handoutMasterIdLst>
    <p:handoutMasterId r:id="rId29"/>
  </p:handoutMasterIdLst>
  <p:sldIdLst>
    <p:sldId id="299" r:id="rId5"/>
    <p:sldId id="309" r:id="rId6"/>
    <p:sldId id="310" r:id="rId7"/>
    <p:sldId id="311" r:id="rId8"/>
    <p:sldId id="312" r:id="rId9"/>
    <p:sldId id="313" r:id="rId10"/>
    <p:sldId id="314" r:id="rId11"/>
    <p:sldId id="315" r:id="rId12"/>
    <p:sldId id="316" r:id="rId13"/>
    <p:sldId id="318" r:id="rId14"/>
    <p:sldId id="319" r:id="rId15"/>
    <p:sldId id="320" r:id="rId16"/>
    <p:sldId id="322" r:id="rId17"/>
    <p:sldId id="323" r:id="rId18"/>
    <p:sldId id="324" r:id="rId19"/>
    <p:sldId id="325" r:id="rId20"/>
    <p:sldId id="326" r:id="rId21"/>
    <p:sldId id="327" r:id="rId22"/>
    <p:sldId id="328" r:id="rId23"/>
    <p:sldId id="330" r:id="rId24"/>
    <p:sldId id="332" r:id="rId25"/>
    <p:sldId id="333" r:id="rId26"/>
    <p:sldId id="334" r:id="rId27"/>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91">
          <p15:clr>
            <a:srgbClr val="A4A3A4"/>
          </p15:clr>
        </p15:guide>
        <p15:guide id="4" pos="667">
          <p15:clr>
            <a:srgbClr val="A4A3A4"/>
          </p15:clr>
        </p15:guide>
        <p15:guide id="5" pos="38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A27"/>
    <a:srgbClr val="002060"/>
    <a:srgbClr val="F2B134"/>
    <a:srgbClr val="4FB99F"/>
    <a:srgbClr val="ED553B"/>
    <a:srgbClr val="0038A8"/>
    <a:srgbClr val="036024"/>
    <a:srgbClr val="6DFBA0"/>
    <a:srgbClr val="81ABFF"/>
    <a:srgbClr val="659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79" autoAdjust="0"/>
    <p:restoredTop sz="91535" autoAdjust="0"/>
  </p:normalViewPr>
  <p:slideViewPr>
    <p:cSldViewPr snapToGrid="0" showGuides="1">
      <p:cViewPr varScale="1">
        <p:scale>
          <a:sx n="76" d="100"/>
          <a:sy n="76" d="100"/>
        </p:scale>
        <p:origin x="869" y="72"/>
      </p:cViewPr>
      <p:guideLst>
        <p:guide orient="horz" pos="2160"/>
        <p:guide pos="3840"/>
        <p:guide orient="horz" pos="1891"/>
        <p:guide pos="667"/>
        <p:guide pos="385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243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E87C01A-9758-4250-8ECE-0642C0695A6C}" type="datetime1">
              <a:rPr lang="de-DE" smtClean="0"/>
              <a:t>24.02.2020</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8A1656-FDB1-442A-B22F-67D2FDA9ED13}" type="slidenum">
              <a:rPr lang="de-DE" smtClean="0"/>
              <a:t>‹Nr.›</a:t>
            </a:fld>
            <a:endParaRPr lang="de-DE" dirty="0"/>
          </a:p>
        </p:txBody>
      </p:sp>
    </p:spTree>
    <p:extLst>
      <p:ext uri="{BB962C8B-B14F-4D97-AF65-F5344CB8AC3E}">
        <p14:creationId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684A-D8A0-486B-B44A-49251F0233F5}" type="datetime1">
              <a:rPr lang="de-DE" smtClean="0"/>
              <a:pPr/>
              <a:t>24.02.2020</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36304E-FDE3-4B4F-A3B7-EBE87F3FA5E2}" type="slidenum">
              <a:rPr lang="de-DE" noProof="0" smtClean="0"/>
              <a:t>‹Nr.›</a:t>
            </a:fld>
            <a:endParaRPr lang="de-DE"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6336304E-FDE3-4B4F-A3B7-EBE87F3FA5E2}" type="slidenum">
              <a:rPr lang="de-DE" noProof="0" smtClean="0"/>
              <a:t>1</a:t>
            </a:fld>
            <a:endParaRPr lang="de-DE" noProof="0" dirty="0"/>
          </a:p>
        </p:txBody>
      </p:sp>
    </p:spTree>
    <p:extLst>
      <p:ext uri="{BB962C8B-B14F-4D97-AF65-F5344CB8AC3E}">
        <p14:creationId xmlns:p14="http://schemas.microsoft.com/office/powerpoint/2010/main" val="40767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01">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ihand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3" name="Untertitel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dirty="0"/>
              <a:t>Master-Untertitelformat bearbeiten</a:t>
            </a:r>
          </a:p>
        </p:txBody>
      </p:sp>
      <p:sp>
        <p:nvSpPr>
          <p:cNvPr id="13" name="Bildplatzhalt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de-DE" noProof="0"/>
              <a:t>Bild durch Klicken auf Symbol hinzufügen</a:t>
            </a:r>
            <a:endParaRPr lang="de-DE" noProof="0" dirty="0"/>
          </a:p>
        </p:txBody>
      </p:sp>
      <p:cxnSp>
        <p:nvCxnSpPr>
          <p:cNvPr id="5" name="Gerader Verbinder 4">
            <a:extLst>
              <a:ext uri="{FF2B5EF4-FFF2-40B4-BE49-F238E27FC236}">
                <a16:creationId xmlns:a16="http://schemas.microsoft.com/office/drawing/2014/main" id="{819AFA09-F4B1-493D-BCAD-FF30C20CD1AA}"/>
              </a:ext>
            </a:extLst>
          </p:cNvPr>
          <p:cNvCxnSpPr/>
          <p:nvPr userDrawn="1"/>
        </p:nvCxnSpPr>
        <p:spPr>
          <a:xfrm>
            <a:off x="6469778" y="4233582"/>
            <a:ext cx="313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folie">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E2287-0F7B-4DD3-A805-DB19BBF3C716}"/>
              </a:ext>
            </a:extLst>
          </p:cNvPr>
          <p:cNvSpPr>
            <a:spLocks noGrp="1"/>
          </p:cNvSpPr>
          <p:nvPr>
            <p:ph type="title"/>
          </p:nvPr>
        </p:nvSpPr>
        <p:spPr>
          <a:xfrm>
            <a:off x="546741" y="192562"/>
            <a:ext cx="11150600" cy="920336"/>
          </a:xfrm>
        </p:spPr>
        <p:txBody>
          <a:bodyPr lIns="0" tIns="0" rIns="0" bIns="0" rtlCol="0" anchor="b">
            <a:noAutofit/>
          </a:bodyPr>
          <a:lstStyle>
            <a:lvl1pPr>
              <a:defRPr sz="3200" b="1" cap="none" baseline="0"/>
            </a:lvl1pPr>
          </a:lstStyle>
          <a:p>
            <a:pPr rtl="0"/>
            <a:r>
              <a:rPr lang="de-DE" noProof="0" dirty="0"/>
              <a:t>Mastertitelformat bearbeiten</a:t>
            </a:r>
          </a:p>
        </p:txBody>
      </p:sp>
      <p:sp>
        <p:nvSpPr>
          <p:cNvPr id="7" name="Rechteck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9" name="Ellips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0" name="Foliennummernplatzhalt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27" name="Inhaltsplatzhalter 2">
            <a:extLst>
              <a:ext uri="{FF2B5EF4-FFF2-40B4-BE49-F238E27FC236}">
                <a16:creationId xmlns:a16="http://schemas.microsoft.com/office/drawing/2014/main" id="{FF56D2E5-86E4-473A-A62F-B7029E5B2558}"/>
              </a:ext>
            </a:extLst>
          </p:cNvPr>
          <p:cNvSpPr>
            <a:spLocks noGrp="1"/>
          </p:cNvSpPr>
          <p:nvPr>
            <p:ph idx="1"/>
          </p:nvPr>
        </p:nvSpPr>
        <p:spPr>
          <a:xfrm>
            <a:off x="1239965" y="1253338"/>
            <a:ext cx="2832713"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28" name="Inhaltsplatzhalter 2">
            <a:extLst>
              <a:ext uri="{FF2B5EF4-FFF2-40B4-BE49-F238E27FC236}">
                <a16:creationId xmlns:a16="http://schemas.microsoft.com/office/drawing/2014/main" id="{93934E34-6CC7-492D-9515-EBEC72EFF4CB}"/>
              </a:ext>
            </a:extLst>
          </p:cNvPr>
          <p:cNvSpPr>
            <a:spLocks noGrp="1"/>
          </p:cNvSpPr>
          <p:nvPr>
            <p:ph idx="17"/>
          </p:nvPr>
        </p:nvSpPr>
        <p:spPr>
          <a:xfrm>
            <a:off x="1239965" y="3046972"/>
            <a:ext cx="2832713" cy="495389"/>
          </a:xfrm>
        </p:spPr>
        <p:txBody>
          <a:bodyPr lIns="0" tIns="0" rIns="0" bIns="0" rtlCol="0" anchor="ctr">
            <a:noAutofit/>
          </a:bodyPr>
          <a:lstStyle>
            <a:lvl1pPr marL="0" indent="0" algn="ctr">
              <a:buNone/>
              <a:defRPr sz="1600" b="1" cap="none"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endParaRPr lang="de-DE" noProof="0" dirty="0"/>
          </a:p>
        </p:txBody>
      </p:sp>
      <p:sp>
        <p:nvSpPr>
          <p:cNvPr id="40" name="Inhaltsplatzhalter 2">
            <a:extLst>
              <a:ext uri="{FF2B5EF4-FFF2-40B4-BE49-F238E27FC236}">
                <a16:creationId xmlns:a16="http://schemas.microsoft.com/office/drawing/2014/main" id="{FF56D2E5-86E4-473A-A62F-B7029E5B2558}"/>
              </a:ext>
            </a:extLst>
          </p:cNvPr>
          <p:cNvSpPr>
            <a:spLocks noGrp="1"/>
          </p:cNvSpPr>
          <p:nvPr>
            <p:ph idx="24"/>
          </p:nvPr>
        </p:nvSpPr>
        <p:spPr>
          <a:xfrm>
            <a:off x="4699003" y="1270061"/>
            <a:ext cx="2832713"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41" name="Inhaltsplatzhalter 2">
            <a:extLst>
              <a:ext uri="{FF2B5EF4-FFF2-40B4-BE49-F238E27FC236}">
                <a16:creationId xmlns:a16="http://schemas.microsoft.com/office/drawing/2014/main" id="{93934E34-6CC7-492D-9515-EBEC72EFF4CB}"/>
              </a:ext>
            </a:extLst>
          </p:cNvPr>
          <p:cNvSpPr>
            <a:spLocks noGrp="1"/>
          </p:cNvSpPr>
          <p:nvPr>
            <p:ph idx="25"/>
          </p:nvPr>
        </p:nvSpPr>
        <p:spPr>
          <a:xfrm>
            <a:off x="4699003" y="3047929"/>
            <a:ext cx="2832713" cy="495389"/>
          </a:xfrm>
        </p:spPr>
        <p:txBody>
          <a:bodyPr lIns="0" tIns="0" rIns="0" bIns="0" rtlCol="0" anchor="ctr">
            <a:noAutofit/>
          </a:bodyPr>
          <a:lstStyle>
            <a:lvl1pPr marL="0" indent="0" algn="ctr">
              <a:buNone/>
              <a:defRPr sz="1600" b="1" cap="none"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endParaRPr lang="de-DE" noProof="0" dirty="0"/>
          </a:p>
        </p:txBody>
      </p:sp>
      <p:sp>
        <p:nvSpPr>
          <p:cNvPr id="44" name="Inhaltsplatzhalter 2">
            <a:extLst>
              <a:ext uri="{FF2B5EF4-FFF2-40B4-BE49-F238E27FC236}">
                <a16:creationId xmlns:a16="http://schemas.microsoft.com/office/drawing/2014/main" id="{FF56D2E5-86E4-473A-A62F-B7029E5B2558}"/>
              </a:ext>
            </a:extLst>
          </p:cNvPr>
          <p:cNvSpPr>
            <a:spLocks noGrp="1"/>
          </p:cNvSpPr>
          <p:nvPr>
            <p:ph idx="26"/>
          </p:nvPr>
        </p:nvSpPr>
        <p:spPr>
          <a:xfrm>
            <a:off x="8158041" y="1270061"/>
            <a:ext cx="2832713"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45" name="Inhaltsplatzhalter 2">
            <a:extLst>
              <a:ext uri="{FF2B5EF4-FFF2-40B4-BE49-F238E27FC236}">
                <a16:creationId xmlns:a16="http://schemas.microsoft.com/office/drawing/2014/main" id="{93934E34-6CC7-492D-9515-EBEC72EFF4CB}"/>
              </a:ext>
            </a:extLst>
          </p:cNvPr>
          <p:cNvSpPr>
            <a:spLocks noGrp="1"/>
          </p:cNvSpPr>
          <p:nvPr>
            <p:ph idx="27"/>
          </p:nvPr>
        </p:nvSpPr>
        <p:spPr>
          <a:xfrm>
            <a:off x="8140266" y="3063695"/>
            <a:ext cx="2832713" cy="495389"/>
          </a:xfrm>
        </p:spPr>
        <p:txBody>
          <a:bodyPr lIns="0" tIns="0" rIns="0" bIns="0" rtlCol="0" anchor="ctr">
            <a:noAutofit/>
          </a:bodyPr>
          <a:lstStyle>
            <a:lvl1pPr marL="0" indent="0" algn="ctr">
              <a:buNone/>
              <a:defRPr sz="1600" b="1" cap="none"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endParaRPr lang="de-DE" noProof="0" dirty="0"/>
          </a:p>
        </p:txBody>
      </p:sp>
      <p:sp>
        <p:nvSpPr>
          <p:cNvPr id="48" name="Inhaltsplatzhalter 2">
            <a:extLst>
              <a:ext uri="{FF2B5EF4-FFF2-40B4-BE49-F238E27FC236}">
                <a16:creationId xmlns:a16="http://schemas.microsoft.com/office/drawing/2014/main" id="{FF56D2E5-86E4-473A-A62F-B7029E5B2558}"/>
              </a:ext>
            </a:extLst>
          </p:cNvPr>
          <p:cNvSpPr>
            <a:spLocks noGrp="1"/>
          </p:cNvSpPr>
          <p:nvPr>
            <p:ph idx="30"/>
          </p:nvPr>
        </p:nvSpPr>
        <p:spPr>
          <a:xfrm>
            <a:off x="4705685" y="3678580"/>
            <a:ext cx="2832713"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49" name="Inhaltsplatzhalter 2">
            <a:extLst>
              <a:ext uri="{FF2B5EF4-FFF2-40B4-BE49-F238E27FC236}">
                <a16:creationId xmlns:a16="http://schemas.microsoft.com/office/drawing/2014/main" id="{93934E34-6CC7-492D-9515-EBEC72EFF4CB}"/>
              </a:ext>
            </a:extLst>
          </p:cNvPr>
          <p:cNvSpPr>
            <a:spLocks noGrp="1"/>
          </p:cNvSpPr>
          <p:nvPr>
            <p:ph idx="31"/>
          </p:nvPr>
        </p:nvSpPr>
        <p:spPr>
          <a:xfrm>
            <a:off x="4705685" y="5456448"/>
            <a:ext cx="2832713" cy="495389"/>
          </a:xfrm>
        </p:spPr>
        <p:txBody>
          <a:bodyPr lIns="0" tIns="0" rIns="0" bIns="0" rtlCol="0" anchor="ctr">
            <a:noAutofit/>
          </a:bodyPr>
          <a:lstStyle>
            <a:lvl1pPr marL="0" indent="0" algn="ctr">
              <a:buNone/>
              <a:defRPr sz="1600" b="1" cap="none"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endParaRPr lang="de-DE" noProof="0" dirty="0"/>
          </a:p>
        </p:txBody>
      </p:sp>
      <p:sp>
        <p:nvSpPr>
          <p:cNvPr id="50" name="Inhaltsplatzhalter 2">
            <a:extLst>
              <a:ext uri="{FF2B5EF4-FFF2-40B4-BE49-F238E27FC236}">
                <a16:creationId xmlns:a16="http://schemas.microsoft.com/office/drawing/2014/main" id="{FF56D2E5-86E4-473A-A62F-B7029E5B2558}"/>
              </a:ext>
            </a:extLst>
          </p:cNvPr>
          <p:cNvSpPr>
            <a:spLocks noGrp="1"/>
          </p:cNvSpPr>
          <p:nvPr>
            <p:ph idx="32"/>
          </p:nvPr>
        </p:nvSpPr>
        <p:spPr>
          <a:xfrm>
            <a:off x="8140266" y="3718596"/>
            <a:ext cx="2832713"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51" name="Inhaltsplatzhalter 2">
            <a:extLst>
              <a:ext uri="{FF2B5EF4-FFF2-40B4-BE49-F238E27FC236}">
                <a16:creationId xmlns:a16="http://schemas.microsoft.com/office/drawing/2014/main" id="{93934E34-6CC7-492D-9515-EBEC72EFF4CB}"/>
              </a:ext>
            </a:extLst>
          </p:cNvPr>
          <p:cNvSpPr>
            <a:spLocks noGrp="1"/>
          </p:cNvSpPr>
          <p:nvPr>
            <p:ph idx="33"/>
          </p:nvPr>
        </p:nvSpPr>
        <p:spPr>
          <a:xfrm>
            <a:off x="8140266" y="5496464"/>
            <a:ext cx="2832713" cy="495389"/>
          </a:xfrm>
        </p:spPr>
        <p:txBody>
          <a:bodyPr lIns="0" tIns="0" rIns="0" bIns="0" rtlCol="0" anchor="ctr">
            <a:noAutofit/>
          </a:bodyPr>
          <a:lstStyle>
            <a:lvl1pPr marL="0" indent="0" algn="ctr">
              <a:buNone/>
              <a:defRPr sz="1600" b="1" cap="none"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endParaRPr lang="de-DE" noProof="0" dirty="0"/>
          </a:p>
          <a:p>
            <a:pPr lvl="0" rtl="0"/>
            <a:endParaRPr lang="de-DE" noProof="0" dirty="0"/>
          </a:p>
        </p:txBody>
      </p:sp>
      <p:sp>
        <p:nvSpPr>
          <p:cNvPr id="52" name="Inhaltsplatzhalter 2">
            <a:extLst>
              <a:ext uri="{FF2B5EF4-FFF2-40B4-BE49-F238E27FC236}">
                <a16:creationId xmlns:a16="http://schemas.microsoft.com/office/drawing/2014/main" id="{FF56D2E5-86E4-473A-A62F-B7029E5B2558}"/>
              </a:ext>
            </a:extLst>
          </p:cNvPr>
          <p:cNvSpPr>
            <a:spLocks noGrp="1"/>
          </p:cNvSpPr>
          <p:nvPr>
            <p:ph idx="34"/>
          </p:nvPr>
        </p:nvSpPr>
        <p:spPr>
          <a:xfrm>
            <a:off x="1229913" y="3675318"/>
            <a:ext cx="2832713"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53" name="Inhaltsplatzhalter 2">
            <a:extLst>
              <a:ext uri="{FF2B5EF4-FFF2-40B4-BE49-F238E27FC236}">
                <a16:creationId xmlns:a16="http://schemas.microsoft.com/office/drawing/2014/main" id="{93934E34-6CC7-492D-9515-EBEC72EFF4CB}"/>
              </a:ext>
            </a:extLst>
          </p:cNvPr>
          <p:cNvSpPr>
            <a:spLocks noGrp="1"/>
          </p:cNvSpPr>
          <p:nvPr>
            <p:ph idx="35"/>
          </p:nvPr>
        </p:nvSpPr>
        <p:spPr>
          <a:xfrm>
            <a:off x="1229913" y="5453186"/>
            <a:ext cx="2832713" cy="495389"/>
          </a:xfrm>
        </p:spPr>
        <p:txBody>
          <a:bodyPr lIns="0" tIns="0" rIns="0" bIns="0" rtlCol="0" anchor="ctr">
            <a:noAutofit/>
          </a:bodyPr>
          <a:lstStyle>
            <a:lvl1pPr marL="0" indent="0" algn="ctr">
              <a:buNone/>
              <a:defRPr sz="1600" b="1" cap="none"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endParaRPr lang="de-DE" noProof="0" dirty="0"/>
          </a:p>
        </p:txBody>
      </p:sp>
    </p:spTree>
    <p:extLst>
      <p:ext uri="{BB962C8B-B14F-4D97-AF65-F5344CB8AC3E}">
        <p14:creationId xmlns:p14="http://schemas.microsoft.com/office/powerpoint/2010/main" val="387650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am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13" name="Rechteck 12"/>
          <p:cNvSpPr/>
          <p:nvPr userDrawn="1"/>
        </p:nvSpPr>
        <p:spPr>
          <a:xfrm>
            <a:off x="-179294" y="-13310"/>
            <a:ext cx="12419202" cy="6858000"/>
          </a:xfrm>
          <a:prstGeom prst="rect">
            <a:avLst/>
          </a:prstGeom>
          <a:solidFill>
            <a:srgbClr val="0009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userDrawn="1"/>
        </p:nvSpPr>
        <p:spPr>
          <a:xfrm>
            <a:off x="8387623" y="3429000"/>
            <a:ext cx="2983042" cy="28823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userDrawn="1"/>
        </p:nvSpPr>
        <p:spPr>
          <a:xfrm>
            <a:off x="4619908" y="3415690"/>
            <a:ext cx="2983042" cy="28938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27133" y="3415690"/>
            <a:ext cx="2983042" cy="28938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a:extLst>
              <a:ext uri="{FF2B5EF4-FFF2-40B4-BE49-F238E27FC236}">
                <a16:creationId xmlns:a16="http://schemas.microsoft.com/office/drawing/2014/main" id="{B70E2287-0F7B-4DD3-A805-DB19BBF3C716}"/>
              </a:ext>
            </a:extLst>
          </p:cNvPr>
          <p:cNvSpPr>
            <a:spLocks noGrp="1"/>
          </p:cNvSpPr>
          <p:nvPr userDrawn="1">
            <p:ph type="title" hasCustomPrompt="1"/>
          </p:nvPr>
        </p:nvSpPr>
        <p:spPr>
          <a:xfrm>
            <a:off x="969959" y="335399"/>
            <a:ext cx="11150600" cy="920336"/>
          </a:xfrm>
        </p:spPr>
        <p:txBody>
          <a:bodyPr lIns="0" tIns="0" rIns="0" bIns="0" rtlCol="0" anchor="b">
            <a:noAutofit/>
          </a:bodyPr>
          <a:lstStyle>
            <a:lvl1pPr>
              <a:defRPr sz="3200" b="1" cap="none" baseline="0"/>
            </a:lvl1pPr>
          </a:lstStyle>
          <a:p>
            <a:pPr rtl="0"/>
            <a:r>
              <a:rPr lang="de-DE" noProof="0" dirty="0"/>
              <a:t>Mastertitelformat in Arbeit/bearbeiten</a:t>
            </a:r>
          </a:p>
        </p:txBody>
      </p:sp>
      <p:sp>
        <p:nvSpPr>
          <p:cNvPr id="9" name="Ellips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0" name="Foliennummernplatzhalter 5">
            <a:extLst>
              <a:ext uri="{FF2B5EF4-FFF2-40B4-BE49-F238E27FC236}">
                <a16:creationId xmlns:a16="http://schemas.microsoft.com/office/drawing/2014/main" id="{CEC6B25A-6AA2-46A7-84BE-5C907CA51B02}"/>
              </a:ext>
            </a:extLst>
          </p:cNvPr>
          <p:cNvSpPr>
            <a:spLocks noGrp="1"/>
          </p:cNvSpPr>
          <p:nvPr userDrawn="1">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31" name="Inhaltsplatzhalter 2">
            <a:extLst>
              <a:ext uri="{FF2B5EF4-FFF2-40B4-BE49-F238E27FC236}">
                <a16:creationId xmlns:a16="http://schemas.microsoft.com/office/drawing/2014/main" id="{0D86883C-E501-47FF-AE1A-E9CE8B71B421}"/>
              </a:ext>
            </a:extLst>
          </p:cNvPr>
          <p:cNvSpPr>
            <a:spLocks noGrp="1"/>
          </p:cNvSpPr>
          <p:nvPr userDrawn="1">
            <p:ph idx="20"/>
          </p:nvPr>
        </p:nvSpPr>
        <p:spPr>
          <a:xfrm>
            <a:off x="821335" y="4363819"/>
            <a:ext cx="2983041" cy="1945676"/>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16" name="Ellipse 15"/>
          <p:cNvSpPr/>
          <p:nvPr userDrawn="1"/>
        </p:nvSpPr>
        <p:spPr>
          <a:xfrm>
            <a:off x="927628" y="2069363"/>
            <a:ext cx="2774973" cy="26411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Bildplatzhalter 2">
            <a:extLst>
              <a:ext uri="{FF2B5EF4-FFF2-40B4-BE49-F238E27FC236}">
                <a16:creationId xmlns:a16="http://schemas.microsoft.com/office/drawing/2014/main" id="{9B56B6C6-9F3C-4E80-BBAD-280E697B895C}"/>
              </a:ext>
            </a:extLst>
          </p:cNvPr>
          <p:cNvSpPr>
            <a:spLocks noGrp="1"/>
          </p:cNvSpPr>
          <p:nvPr>
            <p:ph type="pic" sz="quarter" idx="23"/>
          </p:nvPr>
        </p:nvSpPr>
        <p:spPr>
          <a:xfrm>
            <a:off x="1093697" y="2211720"/>
            <a:ext cx="2471856" cy="2382666"/>
          </a:xfrm>
          <a:prstGeom prst="ellipse">
            <a:avLst/>
          </a:prstGeom>
          <a:solidFill>
            <a:schemeClr val="bg2"/>
          </a:solidFill>
        </p:spPr>
        <p:txBody>
          <a:bodyPr rtlCol="0" anchor="ctr">
            <a:normAutofit/>
          </a:bodyPr>
          <a:lstStyle>
            <a:lvl1pPr marL="0" indent="0" algn="ctr" rtl="0">
              <a:buNone/>
              <a:defRPr sz="2000"/>
            </a:lvl1pPr>
          </a:lstStyle>
          <a:p>
            <a:pPr rtl="0"/>
            <a:r>
              <a:rPr lang="de-DE" noProof="0" dirty="0"/>
              <a:t>Bild durch Klicken auf Symbol hinzufügen</a:t>
            </a:r>
          </a:p>
        </p:txBody>
      </p:sp>
      <p:sp>
        <p:nvSpPr>
          <p:cNvPr id="53" name="Ellipse 52"/>
          <p:cNvSpPr/>
          <p:nvPr userDrawn="1"/>
        </p:nvSpPr>
        <p:spPr>
          <a:xfrm>
            <a:off x="4738453" y="2108911"/>
            <a:ext cx="2774973" cy="26411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Bildplatzhalter 2">
            <a:extLst>
              <a:ext uri="{FF2B5EF4-FFF2-40B4-BE49-F238E27FC236}">
                <a16:creationId xmlns:a16="http://schemas.microsoft.com/office/drawing/2014/main" id="{9B56B6C6-9F3C-4E80-BBAD-280E697B895C}"/>
              </a:ext>
            </a:extLst>
          </p:cNvPr>
          <p:cNvSpPr>
            <a:spLocks noGrp="1"/>
          </p:cNvSpPr>
          <p:nvPr>
            <p:ph type="pic" sz="quarter" idx="25"/>
          </p:nvPr>
        </p:nvSpPr>
        <p:spPr>
          <a:xfrm>
            <a:off x="4875501" y="2260776"/>
            <a:ext cx="2471856" cy="2382666"/>
          </a:xfrm>
          <a:prstGeom prst="ellipse">
            <a:avLst/>
          </a:prstGeom>
          <a:solidFill>
            <a:schemeClr val="bg2"/>
          </a:solidFill>
        </p:spPr>
        <p:txBody>
          <a:bodyPr rtlCol="0" anchor="ctr">
            <a:normAutofit/>
          </a:bodyPr>
          <a:lstStyle>
            <a:lvl1pPr marL="0" indent="0" algn="ctr" rtl="0">
              <a:buNone/>
              <a:defRPr sz="2000"/>
            </a:lvl1pPr>
          </a:lstStyle>
          <a:p>
            <a:pPr rtl="0"/>
            <a:r>
              <a:rPr lang="de-DE" noProof="0" dirty="0"/>
              <a:t>Bild durch Klicken auf Symbol hinzufügen</a:t>
            </a:r>
          </a:p>
        </p:txBody>
      </p:sp>
      <p:sp>
        <p:nvSpPr>
          <p:cNvPr id="55" name="Ellipse 54"/>
          <p:cNvSpPr/>
          <p:nvPr userDrawn="1"/>
        </p:nvSpPr>
        <p:spPr>
          <a:xfrm>
            <a:off x="8484399" y="2185338"/>
            <a:ext cx="2774973" cy="26411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Bildplatzhalter 2">
            <a:extLst>
              <a:ext uri="{FF2B5EF4-FFF2-40B4-BE49-F238E27FC236}">
                <a16:creationId xmlns:a16="http://schemas.microsoft.com/office/drawing/2014/main" id="{9B56B6C6-9F3C-4E80-BBAD-280E697B895C}"/>
              </a:ext>
            </a:extLst>
          </p:cNvPr>
          <p:cNvSpPr>
            <a:spLocks noGrp="1"/>
          </p:cNvSpPr>
          <p:nvPr>
            <p:ph type="pic" sz="quarter" idx="26"/>
          </p:nvPr>
        </p:nvSpPr>
        <p:spPr>
          <a:xfrm>
            <a:off x="8628609" y="2323900"/>
            <a:ext cx="2471856" cy="2382666"/>
          </a:xfrm>
          <a:prstGeom prst="ellipse">
            <a:avLst/>
          </a:prstGeom>
          <a:solidFill>
            <a:schemeClr val="bg2"/>
          </a:solidFill>
        </p:spPr>
        <p:txBody>
          <a:bodyPr rtlCol="0" anchor="ctr">
            <a:normAutofit/>
          </a:bodyPr>
          <a:lstStyle>
            <a:lvl1pPr marL="0" indent="0" algn="ctr" rtl="0">
              <a:buNone/>
              <a:defRPr sz="2000"/>
            </a:lvl1pPr>
          </a:lstStyle>
          <a:p>
            <a:pPr rtl="0"/>
            <a:r>
              <a:rPr lang="de-DE" noProof="0" dirty="0"/>
              <a:t>Bild durch Klicken auf Symbol hinzufügen</a:t>
            </a:r>
          </a:p>
        </p:txBody>
      </p:sp>
      <p:sp>
        <p:nvSpPr>
          <p:cNvPr id="17" name="Inhaltsplatzhalter 2">
            <a:extLst>
              <a:ext uri="{FF2B5EF4-FFF2-40B4-BE49-F238E27FC236}">
                <a16:creationId xmlns:a16="http://schemas.microsoft.com/office/drawing/2014/main" id="{87E3ACC3-8163-4B85-932D-F9B4B03FC344}"/>
              </a:ext>
            </a:extLst>
          </p:cNvPr>
          <p:cNvSpPr>
            <a:spLocks noGrp="1"/>
          </p:cNvSpPr>
          <p:nvPr>
            <p:ph idx="27"/>
          </p:nvPr>
        </p:nvSpPr>
        <p:spPr>
          <a:xfrm>
            <a:off x="4634418" y="4359098"/>
            <a:ext cx="2968532" cy="1945676"/>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18" name="Inhaltsplatzhalter 2">
            <a:extLst>
              <a:ext uri="{FF2B5EF4-FFF2-40B4-BE49-F238E27FC236}">
                <a16:creationId xmlns:a16="http://schemas.microsoft.com/office/drawing/2014/main" id="{A73BF3CD-4117-474E-9EAE-D30D6B2C5DB7}"/>
              </a:ext>
            </a:extLst>
          </p:cNvPr>
          <p:cNvSpPr>
            <a:spLocks noGrp="1"/>
          </p:cNvSpPr>
          <p:nvPr>
            <p:ph idx="28"/>
          </p:nvPr>
        </p:nvSpPr>
        <p:spPr>
          <a:xfrm>
            <a:off x="8383423" y="4376228"/>
            <a:ext cx="2983041" cy="1945676"/>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Tree>
    <p:extLst>
      <p:ext uri="{BB962C8B-B14F-4D97-AF65-F5344CB8AC3E}">
        <p14:creationId xmlns:p14="http://schemas.microsoft.com/office/powerpoint/2010/main" val="203568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nkeschön 01">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dirty="0"/>
              <a:t>E-Mail-Adresse</a:t>
            </a:r>
          </a:p>
        </p:txBody>
      </p:sp>
      <p:sp>
        <p:nvSpPr>
          <p:cNvPr id="13" name="Bildplatzhalt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de-DE" noProof="0"/>
              <a:t>Bild durch Klicken auf Symbol hinzufügen</a:t>
            </a:r>
            <a:endParaRPr lang="de-DE" noProof="0" dirty="0"/>
          </a:p>
        </p:txBody>
      </p:sp>
      <p:grpSp>
        <p:nvGrpSpPr>
          <p:cNvPr id="14" name="Gruppieren 13">
            <a:extLst>
              <a:ext uri="{FF2B5EF4-FFF2-40B4-BE49-F238E27FC236}">
                <a16:creationId xmlns:a16="http://schemas.microsoft.com/office/drawing/2014/main" id="{0DC2055F-AE3F-46BE-B57E-A0F1A86D1C36}"/>
              </a:ext>
            </a:extLst>
          </p:cNvPr>
          <p:cNvGrpSpPr/>
          <p:nvPr userDrawn="1"/>
        </p:nvGrpSpPr>
        <p:grpSpPr>
          <a:xfrm>
            <a:off x="-1728305" y="-1955884"/>
            <a:ext cx="8917229" cy="10769768"/>
            <a:chOff x="11114088" y="2241550"/>
            <a:chExt cx="1905000" cy="2354263"/>
          </a:xfrm>
          <a:solidFill>
            <a:schemeClr val="bg2">
              <a:alpha val="91000"/>
            </a:schemeClr>
          </a:solidFill>
        </p:grpSpPr>
        <p:sp>
          <p:nvSpPr>
            <p:cNvPr id="15" name="Freihand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cxnSp>
        <p:nvCxnSpPr>
          <p:cNvPr id="5" name="Gerader Verbinde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platzhalt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de-DE" noProof="0" dirty="0"/>
              <a:t>Hier Website-URL einfügen</a:t>
            </a:r>
          </a:p>
        </p:txBody>
      </p:sp>
      <p:pic>
        <p:nvPicPr>
          <p:cNvPr id="17" name="Grafik 16" descr="Umschlag">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fik 17" descr="Netzwe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el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none" baseline="0">
                <a:solidFill>
                  <a:schemeClr val="accent1"/>
                </a:solidFill>
                <a:ea typeface="+mn-ea"/>
                <a:cs typeface="+mn-cs"/>
              </a:defRPr>
            </a:lvl1pPr>
          </a:lstStyle>
          <a:p>
            <a:pPr marL="0" lvl="0" rtl="0"/>
            <a:r>
              <a:rPr lang="de-DE" noProof="0" dirty="0"/>
              <a:t>Mastertitelformat bearbeiten</a:t>
            </a:r>
          </a:p>
        </p:txBody>
      </p:sp>
    </p:spTree>
    <p:extLst>
      <p:ext uri="{BB962C8B-B14F-4D97-AF65-F5344CB8AC3E}">
        <p14:creationId xmlns:p14="http://schemas.microsoft.com/office/powerpoint/2010/main" val="63713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folie_0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7F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3" name="Bildplatzhalt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de-DE" noProof="0"/>
              <a:t>Bild durch Klicken auf Symbol hinzufügen</a:t>
            </a:r>
            <a:endParaRPr lang="de-DE" noProof="0" dirty="0"/>
          </a:p>
        </p:txBody>
      </p:sp>
      <p:grpSp>
        <p:nvGrpSpPr>
          <p:cNvPr id="14" name="Gruppieren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ihand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cxnSp>
        <p:nvCxnSpPr>
          <p:cNvPr id="12" name="Gerader Verbinde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fik 18" descr="Umschlag">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fik 19" descr="Netzwe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Untertitel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dirty="0"/>
              <a:t>E-Mail-Adresse</a:t>
            </a:r>
          </a:p>
        </p:txBody>
      </p:sp>
      <p:sp>
        <p:nvSpPr>
          <p:cNvPr id="22" name="Textplatzhalt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de-DE" noProof="0" dirty="0"/>
              <a:t>Hier Website-URL einfügen</a:t>
            </a:r>
          </a:p>
        </p:txBody>
      </p:sp>
      <p:sp>
        <p:nvSpPr>
          <p:cNvPr id="18" name="Titel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none" baseline="0" dirty="0">
                <a:solidFill>
                  <a:schemeClr val="bg1"/>
                </a:solidFill>
                <a:ea typeface="+mn-ea"/>
                <a:cs typeface="+mn-cs"/>
              </a:defRPr>
            </a:lvl1pPr>
          </a:lstStyle>
          <a:p>
            <a:pPr marL="0" lvl="0" rtl="0"/>
            <a:r>
              <a:rPr lang="de-DE" noProof="0" dirty="0"/>
              <a:t>Mastertitelformat bearbeiten</a:t>
            </a: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7F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6" name="Ellipse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de-DE" noProof="0" dirty="0"/>
              <a:t>Hier Titel einfügen</a:t>
            </a:r>
          </a:p>
        </p:txBody>
      </p:sp>
      <p:sp>
        <p:nvSpPr>
          <p:cNvPr id="3" name="Untertitel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Master-Untertitelformat bearbeiten</a:t>
            </a:r>
            <a:endParaRPr lang="de-DE" noProof="0" dirty="0"/>
          </a:p>
        </p:txBody>
      </p:sp>
      <p:grpSp>
        <p:nvGrpSpPr>
          <p:cNvPr id="14" name="Gruppieren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ihand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cxnSp>
        <p:nvCxnSpPr>
          <p:cNvPr id="5" name="Gerader Verbinde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solidFill>
          <a:srgbClr val="7FBA27"/>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7F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none" baseline="0">
                <a:solidFill>
                  <a:schemeClr val="bg1"/>
                </a:solidFill>
              </a:defRPr>
            </a:lvl1pPr>
          </a:lstStyle>
          <a:p>
            <a:pPr rtl="0"/>
            <a:r>
              <a:rPr lang="de-DE" noProof="0" dirty="0"/>
              <a:t>Mastertitelformat bearbeiten</a:t>
            </a:r>
          </a:p>
        </p:txBody>
      </p:sp>
      <p:sp>
        <p:nvSpPr>
          <p:cNvPr id="11" name="Ellips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6" name="Foliennummernplatzhalt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rgbClr val="2C567A"/>
                </a:solidFill>
                <a:latin typeface="+mn-lt"/>
              </a:defRPr>
            </a:lvl1pPr>
          </a:lstStyle>
          <a:p>
            <a:pPr rtl="0"/>
            <a:fld id="{9EC71654-96A5-4280-94F3-931C61A9F92C}" type="slidenum">
              <a:rPr lang="de-DE" noProof="0" smtClean="0"/>
              <a:pPr rtl="0"/>
              <a:t>‹Nr.›</a:t>
            </a:fld>
            <a:endParaRPr lang="de-DE" noProof="0" dirty="0"/>
          </a:p>
        </p:txBody>
      </p:sp>
      <p:grpSp>
        <p:nvGrpSpPr>
          <p:cNvPr id="4" name="Gruppieren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Ellipse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grpSp>
          <p:nvGrpSpPr>
            <p:cNvPr id="18" name="Gruppieren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ihand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0" name="Freihand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grpSp>
      <p:sp>
        <p:nvSpPr>
          <p:cNvPr id="21" name="Textplatzhalt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Mastertextformat bearbeiten
Zweite Ebene
Dritte Ebene
Vierte Ebene
Fünfte Ebene</a:t>
            </a:r>
            <a:endParaRPr lang="de-DE" noProof="0" dirty="0"/>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pSp>
        <p:nvGrpSpPr>
          <p:cNvPr id="22" name="Gruppieren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ihand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5" name="Freihand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6" name="Freihand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7F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27" name="Inhaltsplatzhalt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de-DE" noProof="0"/>
              <a:t>Mastertextformat bearbeiten
Zweite Ebene
Dritte Ebene
Vierte Ebene
Fünfte Ebene</a:t>
            </a:r>
            <a:endParaRPr lang="de-DE" noProof="0" dirty="0"/>
          </a:p>
        </p:txBody>
      </p:sp>
      <p:sp>
        <p:nvSpPr>
          <p:cNvPr id="13" name="Titel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none" baseline="0"/>
            </a:lvl1pPr>
          </a:lstStyle>
          <a:p>
            <a:pPr rtl="0"/>
            <a:r>
              <a:rPr lang="de-DE" noProof="0" dirty="0"/>
              <a:t>Mastertitelformat bearbeiten</a:t>
            </a:r>
          </a:p>
        </p:txBody>
      </p:sp>
    </p:spTree>
    <p:extLst>
      <p:ext uri="{BB962C8B-B14F-4D97-AF65-F5344CB8AC3E}">
        <p14:creationId xmlns:p14="http://schemas.microsoft.com/office/powerpoint/2010/main" val="3789758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ihand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0" name="Freihand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2" name="Freihand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14" name="Inhaltsplatzhalt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de-DE" noProof="0"/>
              <a:t>Mastertextformat bearbeiten
Zweite Ebene
Dritte Ebene
Vierte Ebene
Fünfte Ebene</a:t>
            </a:r>
            <a:endParaRPr lang="de-DE" noProof="0" dirty="0"/>
          </a:p>
        </p:txBody>
      </p:sp>
      <p:sp>
        <p:nvSpPr>
          <p:cNvPr id="17" name="Inhaltsplatzhalt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de-DE" noProof="0"/>
              <a:t>Mastertextformat bearbeiten
Zweite Ebene
Dritte Ebene
Vierte Ebene
Fünfte Ebene</a:t>
            </a:r>
            <a:endParaRPr lang="de-DE" noProof="0" dirty="0"/>
          </a:p>
        </p:txBody>
      </p:sp>
      <p:sp>
        <p:nvSpPr>
          <p:cNvPr id="21" name="Titel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none" baseline="0"/>
            </a:lvl1pPr>
          </a:lstStyle>
          <a:p>
            <a:pPr rtl="0"/>
            <a:r>
              <a:rPr lang="de-DE" noProof="0" dirty="0"/>
              <a:t>Mastertitelformat bearbeiten</a:t>
            </a:r>
          </a:p>
        </p:txBody>
      </p:sp>
    </p:spTree>
    <p:extLst>
      <p:ext uri="{BB962C8B-B14F-4D97-AF65-F5344CB8AC3E}">
        <p14:creationId xmlns:p14="http://schemas.microsoft.com/office/powerpoint/2010/main" val="2092934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grpSp>
        <p:nvGrpSpPr>
          <p:cNvPr id="20" name="Gruppieren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ihand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3" name="Freihand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4" name="Freihand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72078" y="6475528"/>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14" name="Textplatzhalt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
Zweite Ebene
Dritte Ebene
Vierte Ebene
Fünfte Ebene</a:t>
            </a:r>
            <a:endParaRPr lang="de-DE" noProof="0" dirty="0"/>
          </a:p>
        </p:txBody>
      </p:sp>
      <p:sp>
        <p:nvSpPr>
          <p:cNvPr id="17" name="Inhaltsplatzhalt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de-DE" noProof="0"/>
              <a:t>Mastertextformat bearbeiten
Zweite Ebene
Dritte Ebene
Vierte Ebene
Fünfte Ebene</a:t>
            </a:r>
            <a:endParaRPr lang="de-DE" noProof="0" dirty="0"/>
          </a:p>
        </p:txBody>
      </p:sp>
      <p:sp>
        <p:nvSpPr>
          <p:cNvPr id="18" name="Textplatzhalt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
Zweite Ebene
Dritte Ebene
Vierte Ebene
Fünfte Ebene</a:t>
            </a:r>
            <a:endParaRPr lang="de-DE" noProof="0" dirty="0"/>
          </a:p>
        </p:txBody>
      </p:sp>
      <p:sp>
        <p:nvSpPr>
          <p:cNvPr id="19" name="Inhaltsplatzhalt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de-DE" noProof="0"/>
              <a:t>Mastertextformat bearbeiten
Zweite Ebene
Dritte Ebene
Vierte Ebene
Fünfte Ebene</a:t>
            </a:r>
            <a:endParaRPr lang="de-DE" noProof="0" dirty="0"/>
          </a:p>
        </p:txBody>
      </p:sp>
      <p:sp>
        <p:nvSpPr>
          <p:cNvPr id="25" name="Titel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de-DE" noProof="0"/>
              <a:t>Mastertitelformat bearbeiten</a:t>
            </a:r>
            <a:endParaRPr lang="de-DE"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22" name="Bildplatzhalt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Bild durch Klicken auf Symbol hinzufügen</a:t>
            </a:r>
            <a:endParaRPr lang="de-DE" noProof="0" dirty="0"/>
          </a:p>
        </p:txBody>
      </p:sp>
      <p:grpSp>
        <p:nvGrpSpPr>
          <p:cNvPr id="14" name="Gruppieren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ihand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19" name="Titel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de-DE" noProof="0"/>
              <a:t>Mastertitelformat bearbeiten</a:t>
            </a:r>
            <a:endParaRPr lang="de-DE" noProof="0" dirty="0"/>
          </a:p>
        </p:txBody>
      </p:sp>
      <p:sp>
        <p:nvSpPr>
          <p:cNvPr id="20" name="Textplatzhalt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
Zweite Ebene
Dritte Ebene
Vierte Ebene
Fünfte Ebene</a:t>
            </a:r>
            <a:endParaRPr lang="de-DE" noProof="0" dirty="0"/>
          </a:p>
        </p:txBody>
      </p:sp>
    </p:spTree>
    <p:extLst>
      <p:ext uri="{BB962C8B-B14F-4D97-AF65-F5344CB8AC3E}">
        <p14:creationId xmlns:p14="http://schemas.microsoft.com/office/powerpoint/2010/main" val="210718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02">
    <p:bg>
      <p:bgPr>
        <a:solidFill>
          <a:srgbClr val="7FBA27"/>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7F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none" baseline="0">
                <a:solidFill>
                  <a:schemeClr val="bg1"/>
                </a:solidFill>
                <a:latin typeface="+mj-lt"/>
              </a:defRPr>
            </a:lvl1pPr>
          </a:lstStyle>
          <a:p>
            <a:pPr rtl="0"/>
            <a:r>
              <a:rPr lang="de-DE" noProof="0" dirty="0"/>
              <a:t>Hier Titel einfügen</a:t>
            </a:r>
          </a:p>
        </p:txBody>
      </p:sp>
      <p:sp>
        <p:nvSpPr>
          <p:cNvPr id="3" name="Untertitel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dirty="0"/>
              <a:t>Master-Untertitelformat bearbeiten</a:t>
            </a:r>
          </a:p>
        </p:txBody>
      </p:sp>
      <p:sp>
        <p:nvSpPr>
          <p:cNvPr id="13" name="Bildplatzhalt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de-DE" noProof="0"/>
              <a:t>Bild durch Klicken auf Symbol hinzufügen</a:t>
            </a:r>
            <a:endParaRPr lang="de-DE" noProof="0" dirty="0"/>
          </a:p>
        </p:txBody>
      </p:sp>
      <p:grpSp>
        <p:nvGrpSpPr>
          <p:cNvPr id="14" name="Gruppieren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ihand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grpSp>
        <p:nvGrpSpPr>
          <p:cNvPr id="19" name="Gruppieren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ihand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2" name="Freihand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3" name="Freihand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80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rgbClr val="80BA27"/>
              </a:solidFill>
            </a:endParaRPr>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71669" y="6464197"/>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14" name="Titel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baseline="0"/>
            </a:lvl1pPr>
          </a:lstStyle>
          <a:p>
            <a:pPr rtl="0"/>
            <a:r>
              <a:rPr lang="de-DE" noProof="0" dirty="0"/>
              <a:t>Mastertitelformat bearbeiten</a:t>
            </a:r>
          </a:p>
        </p:txBody>
      </p:sp>
      <p:sp>
        <p:nvSpPr>
          <p:cNvPr id="17" name="Textplatzhalt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
Zweite Ebene
Dritte Ebene
Vierte Ebene
Fünfte Ebene</a:t>
            </a:r>
            <a:endParaRPr lang="de-DE" noProof="0" dirty="0"/>
          </a:p>
        </p:txBody>
      </p:sp>
      <p:sp>
        <p:nvSpPr>
          <p:cNvPr id="18" name="Inhaltsplatzhalt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e-DE" noProof="0"/>
              <a:t>Mastertextformat bearbeiten
Zweite Ebene
Dritte Ebene
Vierte Ebene
Fünfte Ebene</a:t>
            </a:r>
            <a:endParaRPr lang="de-DE" noProof="0" dirty="0"/>
          </a:p>
        </p:txBody>
      </p:sp>
    </p:spTree>
    <p:extLst>
      <p:ext uri="{BB962C8B-B14F-4D97-AF65-F5344CB8AC3E}">
        <p14:creationId xmlns:p14="http://schemas.microsoft.com/office/powerpoint/2010/main" val="3025310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F6E16BE-4F53-974B-91A3-1202BC919F43}" type="datetimeFigureOut">
              <a:rPr lang="de-DE"/>
              <a:pPr>
                <a:defRPr/>
              </a:pPr>
              <a:t>24.02.2020</a:t>
            </a:fld>
            <a:endParaRPr lang="de-DE"/>
          </a:p>
        </p:txBody>
      </p:sp>
      <p:sp>
        <p:nvSpPr>
          <p:cNvPr id="3" name="Fußzeilenplatzhalt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de-DE"/>
          </a:p>
        </p:txBody>
      </p:sp>
      <p:sp>
        <p:nvSpPr>
          <p:cNvPr id="4" name="Foliennummernplatzhalt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E6DAFB8E-F9A7-4A48-9E29-F3752F8391AD}" type="slidenum">
              <a:rPr lang="de-DE"/>
              <a:pPr>
                <a:defRPr/>
              </a:pPr>
              <a:t>‹Nr.›</a:t>
            </a:fld>
            <a:endParaRPr lang="de-DE"/>
          </a:p>
        </p:txBody>
      </p:sp>
    </p:spTree>
    <p:extLst>
      <p:ext uri="{BB962C8B-B14F-4D97-AF65-F5344CB8AC3E}">
        <p14:creationId xmlns:p14="http://schemas.microsoft.com/office/powerpoint/2010/main" val="46966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mit Bi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7FB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none" baseline="0">
                <a:solidFill>
                  <a:schemeClr val="bg1"/>
                </a:solidFill>
              </a:defRPr>
            </a:lvl1pPr>
          </a:lstStyle>
          <a:p>
            <a:pPr rtl="0"/>
            <a:r>
              <a:rPr lang="de-DE" noProof="0" dirty="0"/>
              <a:t>Mastertitelformat bearbeiten</a:t>
            </a:r>
          </a:p>
        </p:txBody>
      </p:sp>
      <p:sp>
        <p:nvSpPr>
          <p:cNvPr id="3" name="Textplatzhalt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dirty="0"/>
              <a:t>Hier Platzhaltertext einfügen</a:t>
            </a:r>
          </a:p>
        </p:txBody>
      </p:sp>
      <p:sp>
        <p:nvSpPr>
          <p:cNvPr id="11" name="Ellipse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6" name="Foliennummernplatzhalt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rgbClr val="2C567A"/>
                </a:solidFill>
                <a:latin typeface="+mn-lt"/>
              </a:defRPr>
            </a:lvl1pPr>
          </a:lstStyle>
          <a:p>
            <a:pPr rtl="0"/>
            <a:fld id="{9EC71654-96A5-4280-94F3-931C61A9F92C}" type="slidenum">
              <a:rPr lang="de-DE" noProof="0" smtClean="0"/>
              <a:pPr rtl="0"/>
              <a:t>‹Nr.›</a:t>
            </a:fld>
            <a:endParaRPr lang="de-DE" noProof="0" dirty="0"/>
          </a:p>
        </p:txBody>
      </p:sp>
      <p:sp>
        <p:nvSpPr>
          <p:cNvPr id="15" name="Bildplatzhalt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de-DE" noProof="0"/>
              <a:t>Bild durch Klicken auf Symbol hinzufügen</a:t>
            </a:r>
            <a:endParaRPr lang="de-DE"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mit Bi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de-DE" noProof="0" dirty="0"/>
              <a:t>Mastertextformat bearbeiten
Zweite Ebene
Dritte Ebene
Vierte Ebene
Fünfte Ebene</a:t>
            </a:r>
          </a:p>
        </p:txBody>
      </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grpSp>
        <p:nvGrpSpPr>
          <p:cNvPr id="10" name="Gruppieren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ihand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2" name="Freihand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3" name="Freihand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23" name="Bildplatzhalt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de-DE" noProof="0"/>
              <a:t>Bild durch Klicken auf Symbol hinzufügen</a:t>
            </a:r>
            <a:endParaRPr lang="de-DE" noProof="0" dirty="0"/>
          </a:p>
        </p:txBody>
      </p:sp>
      <p:sp>
        <p:nvSpPr>
          <p:cNvPr id="14" name="Titel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none" baseline="0"/>
            </a:lvl1pPr>
          </a:lstStyle>
          <a:p>
            <a:pPr rtl="0"/>
            <a:r>
              <a:rPr lang="de-DE" noProof="0" dirty="0"/>
              <a:t>Mastertitelformat bearbeiten</a:t>
            </a:r>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none" baseline="0"/>
            </a:lvl1pPr>
          </a:lstStyle>
          <a:p>
            <a:pPr rtl="0"/>
            <a:r>
              <a:rPr lang="de-DE" noProof="0" dirty="0"/>
              <a:t>Mastertitelformat bearbeiten</a:t>
            </a:r>
          </a:p>
        </p:txBody>
      </p:sp>
      <p:sp>
        <p:nvSpPr>
          <p:cNvPr id="3" name="Inhaltsplatzhalt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de-DE" noProof="0"/>
              <a:t>Mastertextformat bearbeiten
Zweite Ebene
Dritte Ebene
Vierte Ebene
Fünfte Ebene</a:t>
            </a:r>
            <a:endParaRPr lang="de-DE" noProof="0" dirty="0"/>
          </a:p>
        </p:txBody>
      </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14" name="Rechteck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7FBA27"/>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4" name="Ellipse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8" name="Bildplatzhalt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de-DE" noProof="0"/>
              <a:t>Bild durch Klicken auf Symbol hinzufügen</a:t>
            </a:r>
            <a:endParaRPr lang="de-DE"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03">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12E4E194-63F1-4D43-AC02-75733DF045E9}"/>
              </a:ext>
            </a:extLst>
          </p:cNvPr>
          <p:cNvSpPr/>
          <p:nvPr userDrawn="1"/>
        </p:nvSpPr>
        <p:spPr>
          <a:xfrm>
            <a:off x="8320087" y="1630018"/>
            <a:ext cx="3883819" cy="4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2" name="Ellipse 21">
            <a:extLst>
              <a:ext uri="{FF2B5EF4-FFF2-40B4-BE49-F238E27FC236}">
                <a16:creationId xmlns:a16="http://schemas.microsoft.com/office/drawing/2014/main" id="{E799E3E2-888B-2343-9A63-F84C03265CB5}"/>
              </a:ext>
            </a:extLst>
          </p:cNvPr>
          <p:cNvSpPr>
            <a:spLocks noChangeAspect="1"/>
          </p:cNvSpPr>
          <p:nvPr userDrawn="1"/>
        </p:nvSpPr>
        <p:spPr>
          <a:xfrm>
            <a:off x="9863874" y="1890479"/>
            <a:ext cx="832104" cy="832104"/>
          </a:xfrm>
          <a:prstGeom prst="ellipse">
            <a:avLst/>
          </a:prstGeom>
          <a:solidFill>
            <a:srgbClr val="7FBA2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3" name="Bildplatzhalt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10016247" y="2060089"/>
            <a:ext cx="502873" cy="502873"/>
          </a:xfrm>
          <a:prstGeom prst="rect">
            <a:avLst/>
          </a:prstGeom>
          <a:solidFill>
            <a:srgbClr val="036024"/>
          </a:solidFill>
        </p:spPr>
        <p:txBody>
          <a:bodyPr lIns="0" rIns="0" rtlCol="0" anchor="ctr">
            <a:noAutofit/>
          </a:bodyPr>
          <a:lstStyle>
            <a:lvl1pPr marL="0" indent="0" algn="ctr">
              <a:buNone/>
              <a:defRPr sz="1100">
                <a:solidFill>
                  <a:schemeClr val="bg1"/>
                </a:solidFill>
              </a:defRPr>
            </a:lvl1pPr>
          </a:lstStyle>
          <a:p>
            <a:pPr rtl="0"/>
            <a:r>
              <a:rPr lang="de-DE" noProof="0" dirty="0"/>
              <a:t>Symbol</a:t>
            </a:r>
          </a:p>
        </p:txBody>
      </p:sp>
      <p:sp>
        <p:nvSpPr>
          <p:cNvPr id="9" name="Rechteck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4" name="Ellipse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7FBA2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none" baseline="0"/>
            </a:lvl1pPr>
          </a:lstStyle>
          <a:p>
            <a:pPr rtl="0"/>
            <a:r>
              <a:rPr lang="de-DE" noProof="0" dirty="0"/>
              <a:t>Mastertitelformat bearbeiten</a:t>
            </a:r>
          </a:p>
        </p:txBody>
      </p:sp>
      <p:sp>
        <p:nvSpPr>
          <p:cNvPr id="3" name="Inhaltsplatzhalt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Mastertextformat bearbeiten
Zweite Ebene
Dritte Ebene
Vierte Ebene
Fünfte Ebene</a:t>
            </a:r>
          </a:p>
        </p:txBody>
      </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6" name="Bildplatzhalt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de-DE" noProof="0"/>
              <a:t>Bild durch Klicken auf Symbol hinzufügen</a:t>
            </a:r>
            <a:endParaRPr lang="de-DE" noProof="0" dirty="0"/>
          </a:p>
        </p:txBody>
      </p:sp>
      <p:sp>
        <p:nvSpPr>
          <p:cNvPr id="17" name="Inhaltsplatzhalt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a:t>Mastertextformat bearbeiten
Zweite Ebene
Dritte Ebene
Vierte Ebene
Fünfte Ebene</a:t>
            </a:r>
            <a:endParaRPr lang="de-DE" noProof="0" dirty="0"/>
          </a:p>
        </p:txBody>
      </p:sp>
      <p:sp>
        <p:nvSpPr>
          <p:cNvPr id="12" name="Bildplatzhalt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solidFill>
            <a:srgbClr val="036024"/>
          </a:solidFill>
        </p:spPr>
        <p:txBody>
          <a:bodyPr lIns="0" rIns="0" rtlCol="0" anchor="ctr">
            <a:noAutofit/>
          </a:bodyPr>
          <a:lstStyle>
            <a:lvl1pPr marL="0" indent="0" algn="ctr">
              <a:buNone/>
              <a:defRPr sz="1100">
                <a:solidFill>
                  <a:schemeClr val="bg1"/>
                </a:solidFill>
              </a:defRPr>
            </a:lvl1pPr>
          </a:lstStyle>
          <a:p>
            <a:pPr rtl="0"/>
            <a:r>
              <a:rPr lang="de-DE" noProof="0" dirty="0"/>
              <a:t>Symbol</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slayout">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4" name="Rechteck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none" baseline="0"/>
            </a:lvl1pPr>
          </a:lstStyle>
          <a:p>
            <a:pPr rtl="0"/>
            <a:r>
              <a:rPr lang="de-DE" noProof="0" dirty="0"/>
              <a:t>Mastertitelformat bearbeiten</a:t>
            </a:r>
          </a:p>
        </p:txBody>
      </p:sp>
      <p:sp>
        <p:nvSpPr>
          <p:cNvPr id="3" name="Inhaltsplatzhalt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a:t>Mastertextformat bearbeiten
Zweite Ebene
Dritte Ebene
Vierte Ebene
Fünfte Ebene</a:t>
            </a:r>
            <a:endParaRPr lang="de-DE" noProof="0" dirty="0"/>
          </a:p>
        </p:txBody>
      </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accent2"/>
              </a:solidFill>
            </a:endParaRPr>
          </a:p>
        </p:txBody>
      </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20" name="Inhaltsplatzhalt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Hier Thema 01 einfügen</a:t>
            </a:r>
          </a:p>
        </p:txBody>
      </p:sp>
      <p:sp>
        <p:nvSpPr>
          <p:cNvPr id="23" name="Inhaltsplatzhalt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a:t>Mastertextformat bearbeiten
Zweite Ebene
Dritte Ebene
Vierte Ebene
Fünfte Ebene</a:t>
            </a:r>
            <a:endParaRPr lang="de-DE" noProof="0" dirty="0"/>
          </a:p>
        </p:txBody>
      </p:sp>
      <p:sp>
        <p:nvSpPr>
          <p:cNvPr id="25" name="Inhaltsplatzhalt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Hier Thema 02 einfügen</a:t>
            </a:r>
          </a:p>
        </p:txBody>
      </p:sp>
      <p:sp>
        <p:nvSpPr>
          <p:cNvPr id="21" name="Ellipse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7FBA2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4" name="Bildplatzhalt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solidFill>
            <a:srgbClr val="036024"/>
          </a:solidFill>
        </p:spPr>
        <p:txBody>
          <a:bodyPr lIns="0" rIns="0" rtlCol="0" anchor="ctr">
            <a:normAutofit/>
          </a:bodyPr>
          <a:lstStyle>
            <a:lvl1pPr marL="0" indent="0" algn="ctr">
              <a:buNone/>
              <a:defRPr sz="1100">
                <a:solidFill>
                  <a:schemeClr val="bg1"/>
                </a:solidFill>
              </a:defRPr>
            </a:lvl1pPr>
          </a:lstStyle>
          <a:p>
            <a:pPr rtl="0"/>
            <a:r>
              <a:rPr lang="de-DE" noProof="0" dirty="0"/>
              <a:t>Symbol</a:t>
            </a:r>
          </a:p>
        </p:txBody>
      </p:sp>
      <p:sp>
        <p:nvSpPr>
          <p:cNvPr id="28" name="Ellipse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6E231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9" name="Bildplatzhalt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solidFill>
            <a:srgbClr val="7FBA27"/>
          </a:solidFill>
        </p:spPr>
        <p:txBody>
          <a:bodyPr lIns="0" rIns="0" rtlCol="0" anchor="ctr">
            <a:normAutofit/>
          </a:bodyPr>
          <a:lstStyle>
            <a:lvl1pPr marL="0" indent="0" algn="ctr">
              <a:buNone/>
              <a:defRPr sz="1100">
                <a:solidFill>
                  <a:schemeClr val="bg1"/>
                </a:solidFill>
              </a:defRPr>
            </a:lvl1pPr>
          </a:lstStyle>
          <a:p>
            <a:pPr rtl="0"/>
            <a:r>
              <a:rPr lang="de-DE" noProof="0" dirty="0"/>
              <a:t>Symbol</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ergleichslayout">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4" name="Rechteck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 name="Titel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none" baseline="0"/>
            </a:lvl1pPr>
          </a:lstStyle>
          <a:p>
            <a:pPr rtl="0"/>
            <a:r>
              <a:rPr lang="de-DE" noProof="0" dirty="0"/>
              <a:t>Mastertitelformat bearbeiten</a:t>
            </a:r>
          </a:p>
        </p:txBody>
      </p:sp>
      <p:sp>
        <p:nvSpPr>
          <p:cNvPr id="3" name="Inhaltsplatzhalt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a:t>Mastertextformat bearbeiten
Zweite Ebene
Dritte Ebene
Vierte Ebene
Fünfte Ebene</a:t>
            </a:r>
            <a:endParaRPr lang="de-DE" noProof="0" dirty="0"/>
          </a:p>
        </p:txBody>
      </p:sp>
      <p:sp>
        <p:nvSpPr>
          <p:cNvPr id="7" name="Rechteck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accent2"/>
              </a:solidFill>
            </a:endParaRPr>
          </a:p>
        </p:txBody>
      </p:sp>
      <p:sp>
        <p:nvSpPr>
          <p:cNvPr id="15" name="Ellipse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6" name="Foliennummernplatzhalt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
        <p:nvSpPr>
          <p:cNvPr id="20" name="Inhaltsplatzhalt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none"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Hier Thema 01 einfügen</a:t>
            </a:r>
          </a:p>
        </p:txBody>
      </p:sp>
      <p:sp>
        <p:nvSpPr>
          <p:cNvPr id="23" name="Inhaltsplatzhalt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a:t>Mastertextformat bearbeiten
Zweite Ebene
Dritte Ebene
Vierte Ebene
Fünfte Ebene</a:t>
            </a:r>
            <a:endParaRPr lang="de-DE" noProof="0" dirty="0"/>
          </a:p>
        </p:txBody>
      </p:sp>
      <p:sp>
        <p:nvSpPr>
          <p:cNvPr id="25" name="Inhaltsplatzhalt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none"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de-DE" noProof="0" dirty="0"/>
              <a:t>Hier Thema 02 einfügen</a:t>
            </a:r>
          </a:p>
        </p:txBody>
      </p:sp>
      <p:sp>
        <p:nvSpPr>
          <p:cNvPr id="21" name="Ellipse 20">
            <a:extLst>
              <a:ext uri="{FF2B5EF4-FFF2-40B4-BE49-F238E27FC236}">
                <a16:creationId xmlns:a16="http://schemas.microsoft.com/office/drawing/2014/main" id="{919C8692-230B-D543-A7F7-4FD61B04D1C6}"/>
              </a:ext>
            </a:extLst>
          </p:cNvPr>
          <p:cNvSpPr>
            <a:spLocks noChangeAspect="1"/>
          </p:cNvSpPr>
          <p:nvPr userDrawn="1"/>
        </p:nvSpPr>
        <p:spPr>
          <a:xfrm>
            <a:off x="5061247" y="1632085"/>
            <a:ext cx="1001899" cy="1001899"/>
          </a:xfrm>
          <a:prstGeom prst="ellipse">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28" name="Ellipse 27">
            <a:extLst>
              <a:ext uri="{FF2B5EF4-FFF2-40B4-BE49-F238E27FC236}">
                <a16:creationId xmlns:a16="http://schemas.microsoft.com/office/drawing/2014/main" id="{F95B55F4-B501-3440-8904-A1C7F049CBE8}"/>
              </a:ext>
            </a:extLst>
          </p:cNvPr>
          <p:cNvSpPr>
            <a:spLocks noChangeAspect="1"/>
          </p:cNvSpPr>
          <p:nvPr userDrawn="1"/>
        </p:nvSpPr>
        <p:spPr>
          <a:xfrm>
            <a:off x="6206197" y="4710194"/>
            <a:ext cx="1001899" cy="1001899"/>
          </a:xfrm>
          <a:prstGeom prst="ellipse">
            <a:avLst/>
          </a:prstGeom>
          <a:solidFill>
            <a:srgbClr val="03602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Tree>
    <p:extLst>
      <p:ext uri="{BB962C8B-B14F-4D97-AF65-F5344CB8AC3E}">
        <p14:creationId xmlns:p14="http://schemas.microsoft.com/office/powerpoint/2010/main" val="213589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ihand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3" name="Freihand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4" name="Freihand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6" name="Titel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none" baseline="0"/>
            </a:lvl1pPr>
          </a:lstStyle>
          <a:p>
            <a:pPr rtl="0"/>
            <a:r>
              <a:rPr lang="de-DE" noProof="0" dirty="0"/>
              <a:t>Mastertitelformat bearbeiten</a:t>
            </a:r>
          </a:p>
        </p:txBody>
      </p:sp>
      <p:sp>
        <p:nvSpPr>
          <p:cNvPr id="7" name="Rechteck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solidFill>
                <a:schemeClr val="bg1"/>
              </a:solidFill>
            </a:endParaRPr>
          </a:p>
        </p:txBody>
      </p:sp>
      <p:sp>
        <p:nvSpPr>
          <p:cNvPr id="9" name="Ellipse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10" name="Foliennummernplatzhalt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a:prstGeom prst="rect">
            <a:avLst/>
          </a:prstGeom>
        </p:spPr>
        <p:txBody>
          <a:bodyPr lIns="0" tIns="0" rIns="0" bIns="0" rtlCol="0"/>
          <a:lstStyle>
            <a:lvl1pPr algn="ctr">
              <a:defRPr sz="900">
                <a:solidFill>
                  <a:schemeClr val="bg1"/>
                </a:solidFill>
                <a:latin typeface="+mn-lt"/>
              </a:defRPr>
            </a:lvl1pPr>
          </a:lstStyle>
          <a:p>
            <a:pPr rtl="0"/>
            <a:fld id="{9EC71654-96A5-4280-94F3-931C61A9F92C}" type="slidenum">
              <a:rPr lang="de-DE" noProof="0" smtClean="0"/>
              <a:pPr rtl="0"/>
              <a:t>‹Nr.›</a:t>
            </a:fld>
            <a:endParaRPr lang="de-DE" noProof="0" dirty="0"/>
          </a:p>
        </p:txBody>
      </p:sp>
    </p:spTree>
    <p:extLst>
      <p:ext uri="{BB962C8B-B14F-4D97-AF65-F5344CB8AC3E}">
        <p14:creationId xmlns:p14="http://schemas.microsoft.com/office/powerpoint/2010/main" val="156476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dirty="0"/>
              <a:t>Titelmasterformat durch Klicken bearbeiten</a:t>
            </a:r>
          </a:p>
        </p:txBody>
      </p:sp>
      <p:sp>
        <p:nvSpPr>
          <p:cNvPr id="3" name="Textplatzhalt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pic>
        <p:nvPicPr>
          <p:cNvPr id="7" name="Inhaltsplatzhalter 5">
            <a:extLst>
              <a:ext uri="{FF2B5EF4-FFF2-40B4-BE49-F238E27FC236}">
                <a16:creationId xmlns:a16="http://schemas.microsoft.com/office/drawing/2014/main" id="{9F7A4086-2C2F-9142-AD1F-05A6EE8B7DED}"/>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289" y="5874427"/>
            <a:ext cx="2042172" cy="1009002"/>
          </a:xfrm>
          <a:prstGeom prst="rect">
            <a:avLst/>
          </a:prstGeom>
        </p:spPr>
      </p:pic>
      <p:sp>
        <p:nvSpPr>
          <p:cNvPr id="8" name="Fußzeilenplatzhalter 4">
            <a:extLst>
              <a:ext uri="{FF2B5EF4-FFF2-40B4-BE49-F238E27FC236}">
                <a16:creationId xmlns:a16="http://schemas.microsoft.com/office/drawing/2014/main" id="{C63C02F8-50B4-AB48-B36F-E6A553FA3BC8}"/>
              </a:ext>
            </a:extLst>
          </p:cNvPr>
          <p:cNvSpPr txBox="1">
            <a:spLocks/>
          </p:cNvSpPr>
          <p:nvPr userDrawn="1"/>
        </p:nvSpPr>
        <p:spPr>
          <a:xfrm>
            <a:off x="1743740" y="6282526"/>
            <a:ext cx="9610060" cy="420697"/>
          </a:xfrm>
          <a:prstGeom prst="rect">
            <a:avLst/>
          </a:prstGeom>
        </p:spPr>
        <p:txBody>
          <a:bodyPr/>
          <a:lstStyle>
            <a:defPPr rtl="0">
              <a:defRPr lang="x-non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pc="-100" dirty="0">
                <a:solidFill>
                  <a:srgbClr val="7FBA27"/>
                </a:solidFill>
                <a:latin typeface="Open Sans" panose="020B0604020202020204" charset="0"/>
                <a:ea typeface="Open Sans" panose="020B0604020202020204" charset="0"/>
                <a:cs typeface="Open Sans" panose="020B0604020202020204" charset="0"/>
              </a:rPr>
              <a:t>Eine Initiative der Gesellschaft für Phytotherapie                                                                 			                © GPT  </a:t>
            </a:r>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75" r:id="rId8"/>
    <p:sldLayoutId id="2147483654" r:id="rId9"/>
    <p:sldLayoutId id="2147483664" r:id="rId10"/>
    <p:sldLayoutId id="214748367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6" r:id="rId21"/>
  </p:sldLayoutIdLst>
  <p:hf hdr="0" ftr="0" dt="0"/>
  <p:txStyles>
    <p:title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FBAB08B8-3DB3-4637-AE23-B8DB96D9FCEC}"/>
              </a:ext>
            </a:extLst>
          </p:cNvPr>
          <p:cNvSpPr>
            <a:spLocks noGrp="1"/>
          </p:cNvSpPr>
          <p:nvPr>
            <p:ph type="ctrTitle"/>
          </p:nvPr>
        </p:nvSpPr>
        <p:spPr>
          <a:xfrm>
            <a:off x="650496" y="1838398"/>
            <a:ext cx="11088835" cy="3026967"/>
          </a:xfrm>
        </p:spPr>
        <p:txBody>
          <a:bodyPr rtlCol="0"/>
          <a:lstStyle/>
          <a:p>
            <a:pPr rtl="0"/>
            <a:r>
              <a:rPr lang="de-DE" sz="7000" cap="none">
                <a:solidFill>
                  <a:schemeClr val="bg1"/>
                </a:solidFill>
                <a:latin typeface="Arial" panose="020B0604020202020204" pitchFamily="34" charset="0"/>
                <a:cs typeface="Arial" panose="020B0604020202020204" pitchFamily="34" charset="0"/>
              </a:rPr>
              <a:t>Phytopharmaka versus chemisch synthetische Arzneimittel</a:t>
            </a:r>
            <a:endParaRPr lang="de-DE" sz="7000" cap="none" dirty="0">
              <a:solidFill>
                <a:schemeClr val="bg1"/>
              </a:solidFill>
              <a:latin typeface="Arial" panose="020B0604020202020204" pitchFamily="34" charset="0"/>
              <a:cs typeface="Arial" panose="020B0604020202020204" pitchFamily="34" charset="0"/>
            </a:endParaRPr>
          </a:p>
        </p:txBody>
      </p:sp>
      <p:sp>
        <p:nvSpPr>
          <p:cNvPr id="13" name="Untertitel 2">
            <a:extLst>
              <a:ext uri="{FF2B5EF4-FFF2-40B4-BE49-F238E27FC236}">
                <a16:creationId xmlns:a16="http://schemas.microsoft.com/office/drawing/2014/main" id="{2198AA37-E298-4CD8-9F0F-2123ACFD9653}"/>
              </a:ext>
            </a:extLst>
          </p:cNvPr>
          <p:cNvSpPr>
            <a:spLocks noGrp="1"/>
          </p:cNvSpPr>
          <p:nvPr>
            <p:ph type="subTitle" idx="1"/>
          </p:nvPr>
        </p:nvSpPr>
        <p:spPr>
          <a:xfrm>
            <a:off x="650497" y="4515417"/>
            <a:ext cx="5005760" cy="2002234"/>
          </a:xfrm>
        </p:spPr>
        <p:txBody>
          <a:bodyPr rtlCol="0"/>
          <a:lstStyle/>
          <a:p>
            <a:pPr rtl="0"/>
            <a:endParaRPr lang="de-DE"/>
          </a:p>
          <a:p>
            <a:pPr rtl="0"/>
            <a:endParaRPr lang="de-DE"/>
          </a:p>
          <a:p>
            <a:pPr rtl="0"/>
            <a:endParaRPr lang="de-DE"/>
          </a:p>
          <a:p>
            <a:pPr rtl="0"/>
            <a:r>
              <a:rPr lang="de-DE"/>
              <a:t>Informationen: 23 Folien, Zeit 45 Minuten, Größe 8,25 MB</a:t>
            </a:r>
          </a:p>
          <a:p>
            <a:pPr rtl="0"/>
            <a:endParaRPr lang="de-DE"/>
          </a:p>
          <a:p>
            <a:pPr rtl="0"/>
            <a:endParaRPr lang="de-DE"/>
          </a:p>
          <a:p>
            <a:pPr rtl="0"/>
            <a:endParaRPr lang="de-DE"/>
          </a:p>
          <a:p>
            <a:pPr rtl="0"/>
            <a:endParaRPr lang="de-DE"/>
          </a:p>
          <a:p>
            <a:pPr rtl="0"/>
            <a:endParaRPr lang="de-DE" dirty="0"/>
          </a:p>
        </p:txBody>
      </p:sp>
      <p:sp>
        <p:nvSpPr>
          <p:cNvPr id="2" name="Textfeld 1"/>
          <p:cNvSpPr txBox="1"/>
          <p:nvPr/>
        </p:nvSpPr>
        <p:spPr>
          <a:xfrm>
            <a:off x="7851966" y="6109348"/>
            <a:ext cx="3621504" cy="646331"/>
          </a:xfrm>
          <a:prstGeom prst="rect">
            <a:avLst/>
          </a:prstGeom>
          <a:noFill/>
        </p:spPr>
        <p:txBody>
          <a:bodyPr wrap="none" rtlCol="0">
            <a:spAutoFit/>
          </a:bodyPr>
          <a:lstStyle/>
          <a:p>
            <a:r>
              <a:rPr lang="de-DE" dirty="0">
                <a:solidFill>
                  <a:schemeClr val="bg1"/>
                </a:solidFill>
              </a:rPr>
              <a:t>Erstellt durch: Prof. Dr. Karen Nieber</a:t>
            </a:r>
          </a:p>
          <a:p>
            <a:r>
              <a:rPr lang="de-DE" dirty="0" err="1">
                <a:solidFill>
                  <a:schemeClr val="bg1"/>
                </a:solidFill>
              </a:rPr>
              <a:t>nieberkaren@gmx.de</a:t>
            </a:r>
            <a:endParaRPr lang="de-DE" dirty="0">
              <a:solidFill>
                <a:schemeClr val="bg1"/>
              </a:solidFill>
            </a:endParaRPr>
          </a:p>
        </p:txBody>
      </p:sp>
    </p:spTree>
    <p:extLst>
      <p:ext uri="{BB962C8B-B14F-4D97-AF65-F5344CB8AC3E}">
        <p14:creationId xmlns:p14="http://schemas.microsoft.com/office/powerpoint/2010/main" val="404203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Inhaltsstoffe und Wirkungsmechanismen</a:t>
            </a:r>
          </a:p>
        </p:txBody>
      </p:sp>
      <p:pic>
        <p:nvPicPr>
          <p:cNvPr id="25602" name="Bild 2" descr="Bildschirmfoto 2015-07-17 um 11.45.18.png"/>
          <p:cNvPicPr>
            <a:picLocks noChangeAspect="1"/>
          </p:cNvPicPr>
          <p:nvPr/>
        </p:nvPicPr>
        <p:blipFill>
          <a:blip r:embed="rId2">
            <a:extLst>
              <a:ext uri="{28A0092B-C50C-407E-A947-70E740481C1C}">
                <a14:useLocalDpi xmlns:a14="http://schemas.microsoft.com/office/drawing/2010/main" val="0"/>
              </a:ext>
            </a:extLst>
          </a:blip>
          <a:srcRect t="52277"/>
          <a:stretch>
            <a:fillRect/>
          </a:stretch>
        </p:blipFill>
        <p:spPr bwMode="auto">
          <a:xfrm>
            <a:off x="1390651" y="2133600"/>
            <a:ext cx="9410700" cy="280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feld 1"/>
          <p:cNvSpPr txBox="1">
            <a:spLocks noChangeArrowheads="1"/>
          </p:cNvSpPr>
          <p:nvPr/>
        </p:nvSpPr>
        <p:spPr bwMode="auto">
          <a:xfrm>
            <a:off x="527051" y="1196976"/>
            <a:ext cx="11330516"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a:t>Bei vielen Pflanzenextrakten muss der Wirkmechanismus und die Inhaltsstoffe noch weiter aufgeklärt - Nicht von jedem Extrakt sind sie bekannt. </a:t>
            </a:r>
          </a:p>
        </p:txBody>
      </p:sp>
      <p:sp>
        <p:nvSpPr>
          <p:cNvPr id="3" name="Pfeil nach unten 2"/>
          <p:cNvSpPr/>
          <p:nvPr/>
        </p:nvSpPr>
        <p:spPr>
          <a:xfrm>
            <a:off x="2832100" y="4941888"/>
            <a:ext cx="383117" cy="576262"/>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 name="Pfeil nach unten 5"/>
          <p:cNvSpPr/>
          <p:nvPr/>
        </p:nvSpPr>
        <p:spPr>
          <a:xfrm>
            <a:off x="5808134" y="4941888"/>
            <a:ext cx="383117" cy="576262"/>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7" name="Pfeil nach unten 6"/>
          <p:cNvSpPr/>
          <p:nvPr/>
        </p:nvSpPr>
        <p:spPr>
          <a:xfrm>
            <a:off x="8879418" y="4941888"/>
            <a:ext cx="385233" cy="576262"/>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5607" name="Textfeld 4"/>
          <p:cNvSpPr txBox="1">
            <a:spLocks noChangeArrowheads="1"/>
          </p:cNvSpPr>
          <p:nvPr/>
        </p:nvSpPr>
        <p:spPr bwMode="auto">
          <a:xfrm>
            <a:off x="2063751" y="5518151"/>
            <a:ext cx="157151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400"/>
              <a:t>z.B. Silymarin bei </a:t>
            </a:r>
          </a:p>
          <a:p>
            <a:pPr eaLnBrk="1" hangingPunct="1"/>
            <a:r>
              <a:rPr lang="de-DE" sz="1400"/>
              <a:t>Mariendistel</a:t>
            </a:r>
          </a:p>
        </p:txBody>
      </p:sp>
      <p:sp>
        <p:nvSpPr>
          <p:cNvPr id="25608" name="Textfeld 7"/>
          <p:cNvSpPr txBox="1">
            <a:spLocks noChangeArrowheads="1"/>
          </p:cNvSpPr>
          <p:nvPr/>
        </p:nvSpPr>
        <p:spPr bwMode="auto">
          <a:xfrm>
            <a:off x="4368801" y="5518151"/>
            <a:ext cx="25196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400"/>
              <a:t>z.B. Hyperforin und Hypericin </a:t>
            </a:r>
          </a:p>
          <a:p>
            <a:pPr eaLnBrk="1" hangingPunct="1"/>
            <a:r>
              <a:rPr lang="de-DE" sz="1400"/>
              <a:t>bei Johanniskraut</a:t>
            </a:r>
          </a:p>
        </p:txBody>
      </p:sp>
      <p:sp>
        <p:nvSpPr>
          <p:cNvPr id="25609" name="Textfeld 8"/>
          <p:cNvSpPr txBox="1">
            <a:spLocks noChangeArrowheads="1"/>
          </p:cNvSpPr>
          <p:nvPr/>
        </p:nvSpPr>
        <p:spPr bwMode="auto">
          <a:xfrm>
            <a:off x="8784167" y="5518151"/>
            <a:ext cx="48421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400"/>
              <a:t>???</a:t>
            </a:r>
          </a:p>
        </p:txBody>
      </p:sp>
    </p:spTree>
    <p:extLst>
      <p:ext uri="{BB962C8B-B14F-4D97-AF65-F5344CB8AC3E}">
        <p14:creationId xmlns:p14="http://schemas.microsoft.com/office/powerpoint/2010/main" val="49878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400579"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Wie sind unsere Kenntnisse heute?</a:t>
            </a:r>
          </a:p>
        </p:txBody>
      </p:sp>
      <p:pic>
        <p:nvPicPr>
          <p:cNvPr id="26626" name="Bild 2" descr="Bildschirmfoto 2015-07-17 um 12.35.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222375"/>
            <a:ext cx="10464800"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099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Bild 1" descr="Bildschirmfoto 2016-04-19 um 09.46.5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3825" y="1826891"/>
            <a:ext cx="9229982" cy="30352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0"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Gründe für die Anwendung von Phytopharmaka</a:t>
            </a:r>
          </a:p>
        </p:txBody>
      </p:sp>
      <p:sp>
        <p:nvSpPr>
          <p:cNvPr id="27651" name="Textfeld 3"/>
          <p:cNvSpPr txBox="1">
            <a:spLocks noChangeArrowheads="1"/>
          </p:cNvSpPr>
          <p:nvPr/>
        </p:nvSpPr>
        <p:spPr bwMode="auto">
          <a:xfrm>
            <a:off x="431801" y="981075"/>
            <a:ext cx="114257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a:t>Repräsentative Befragung der erwachsenen Bevölkerung der Bundesrepublik Deutschland. Es wurden 1006 Interviews im Rahmen des sogenannten CATI-Omnibus (Computer </a:t>
            </a:r>
            <a:r>
              <a:rPr lang="de-DE" sz="1800" dirty="0" err="1"/>
              <a:t>Aided</a:t>
            </a:r>
            <a:r>
              <a:rPr lang="de-DE" sz="1800" dirty="0"/>
              <a:t> </a:t>
            </a:r>
            <a:r>
              <a:rPr lang="de-DE" sz="1800" dirty="0" err="1"/>
              <a:t>Telephone</a:t>
            </a:r>
            <a:r>
              <a:rPr lang="de-DE" sz="1800" dirty="0"/>
              <a:t> Interview) geführt. </a:t>
            </a:r>
          </a:p>
        </p:txBody>
      </p:sp>
      <p:sp>
        <p:nvSpPr>
          <p:cNvPr id="27652" name="Textfeld 1"/>
          <p:cNvSpPr txBox="1">
            <a:spLocks noChangeArrowheads="1"/>
          </p:cNvSpPr>
          <p:nvPr/>
        </p:nvSpPr>
        <p:spPr bwMode="auto">
          <a:xfrm>
            <a:off x="431801" y="5051774"/>
            <a:ext cx="1142576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a:t>Zweck von Phytopharmaka ist die Behandlung von verschiedenen Krankheiten und Beschwerden durch die Verwendung von pflanzlichen Wirkstoffen. Phytopharmaka kommen oftmals im Rahmen einer Phytotherapie zum Einsatz und sind vielfältig anwendbar.</a:t>
            </a:r>
          </a:p>
        </p:txBody>
      </p:sp>
    </p:spTree>
    <p:extLst>
      <p:ext uri="{BB962C8B-B14F-4D97-AF65-F5344CB8AC3E}">
        <p14:creationId xmlns:p14="http://schemas.microsoft.com/office/powerpoint/2010/main" val="42076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Anwendung von Phytopharmaka</a:t>
            </a:r>
          </a:p>
        </p:txBody>
      </p:sp>
      <p:sp>
        <p:nvSpPr>
          <p:cNvPr id="3" name="Textfeld 2"/>
          <p:cNvSpPr txBox="1"/>
          <p:nvPr/>
        </p:nvSpPr>
        <p:spPr>
          <a:xfrm>
            <a:off x="1060451" y="1196976"/>
            <a:ext cx="10797116" cy="4462761"/>
          </a:xfrm>
          <a:prstGeom prst="rect">
            <a:avLst/>
          </a:prstGeom>
          <a:noFill/>
        </p:spPr>
        <p:txBody>
          <a:bodyPr>
            <a:spAutoFit/>
          </a:bodyPr>
          <a:lstStyle/>
          <a:p>
            <a:pPr marL="285750" indent="-285750">
              <a:spcBef>
                <a:spcPts val="600"/>
              </a:spcBef>
              <a:buSzPct val="125000"/>
              <a:buFont typeface="Arial"/>
              <a:buChar char="•"/>
              <a:defRPr/>
            </a:pPr>
            <a:r>
              <a:rPr lang="de-DE" dirty="0">
                <a:latin typeface="Arial"/>
                <a:cs typeface="Arial"/>
              </a:rPr>
              <a:t>Pflanzliche Arzneimittel haben in der Bevölkerung eine große Akzeptanz.</a:t>
            </a:r>
          </a:p>
          <a:p>
            <a:pPr marL="285750" indent="-285750">
              <a:spcBef>
                <a:spcPts val="600"/>
              </a:spcBef>
              <a:buSzPct val="125000"/>
              <a:buFont typeface="Arial"/>
              <a:buChar char="•"/>
              <a:defRPr/>
            </a:pPr>
            <a:r>
              <a:rPr lang="de-DE" dirty="0">
                <a:latin typeface="Arial"/>
                <a:cs typeface="Arial"/>
              </a:rPr>
              <a:t>Mit pflanzlichen Arzneimitteln können Befindlichkeitsstörungen und leichte bis mittelschwere Erkrankungen behandelt werden. </a:t>
            </a:r>
          </a:p>
          <a:p>
            <a:pPr marL="285750" indent="-285750">
              <a:spcBef>
                <a:spcPts val="600"/>
              </a:spcBef>
              <a:buSzPct val="125000"/>
              <a:buFont typeface="Arial"/>
              <a:buChar char="•"/>
              <a:defRPr/>
            </a:pPr>
            <a:r>
              <a:rPr lang="de-DE" dirty="0">
                <a:latin typeface="Arial"/>
                <a:cs typeface="Arial"/>
              </a:rPr>
              <a:t>Man kann pflanzliche Arzneimittel aber auch mit Erfolg zusätzlich zu anderen Therapieformen bei schweren Erkrankungen einsetzen, um deren Symptome zu lindern.</a:t>
            </a:r>
          </a:p>
          <a:p>
            <a:pPr marL="285750" indent="-285750">
              <a:spcBef>
                <a:spcPts val="600"/>
              </a:spcBef>
              <a:buSzPct val="125000"/>
              <a:buFont typeface="Arial"/>
              <a:buChar char="•"/>
              <a:defRPr/>
            </a:pPr>
            <a:r>
              <a:rPr lang="de-DE" dirty="0">
                <a:latin typeface="Arial"/>
                <a:cs typeface="Arial"/>
              </a:rPr>
              <a:t>Zu den (am Umsatz gemessen) führenden Phytopharmaka gehören:</a:t>
            </a:r>
          </a:p>
          <a:p>
            <a:pPr marL="1092200" indent="-285750">
              <a:spcBef>
                <a:spcPts val="600"/>
              </a:spcBef>
              <a:buClr>
                <a:srgbClr val="FF0000"/>
              </a:buClr>
              <a:buSzPct val="115000"/>
              <a:buFont typeface="Wingdings" charset="2"/>
              <a:buChar char="ü"/>
              <a:defRPr/>
            </a:pPr>
            <a:r>
              <a:rPr lang="de-DE" dirty="0">
                <a:latin typeface="Arial"/>
                <a:cs typeface="Arial"/>
              </a:rPr>
              <a:t>Mittel zur Linderung von Erkältungskrankheiten</a:t>
            </a:r>
          </a:p>
          <a:p>
            <a:pPr marL="1092200" indent="-285750">
              <a:spcBef>
                <a:spcPts val="600"/>
              </a:spcBef>
              <a:buClr>
                <a:srgbClr val="FF0000"/>
              </a:buClr>
              <a:buFont typeface="Wingdings" charset="2"/>
              <a:buChar char="ü"/>
              <a:defRPr/>
            </a:pPr>
            <a:r>
              <a:rPr lang="de-DE" dirty="0">
                <a:latin typeface="Arial"/>
                <a:cs typeface="Arial"/>
              </a:rPr>
              <a:t>Durchblutungsfördernde Mittel</a:t>
            </a:r>
          </a:p>
          <a:p>
            <a:pPr marL="1092200" indent="-285750">
              <a:spcBef>
                <a:spcPts val="600"/>
              </a:spcBef>
              <a:buClr>
                <a:srgbClr val="FF0000"/>
              </a:buClr>
              <a:buFont typeface="Wingdings" charset="2"/>
              <a:buChar char="ü"/>
              <a:defRPr/>
            </a:pPr>
            <a:r>
              <a:rPr lang="de-DE" dirty="0">
                <a:latin typeface="Arial"/>
                <a:cs typeface="Arial"/>
              </a:rPr>
              <a:t>Beruhigungsmittel</a:t>
            </a:r>
          </a:p>
          <a:p>
            <a:pPr marL="1092200" indent="-285750">
              <a:spcBef>
                <a:spcPts val="600"/>
              </a:spcBef>
              <a:buClr>
                <a:srgbClr val="FF0000"/>
              </a:buClr>
              <a:buFont typeface="Wingdings" charset="2"/>
              <a:buChar char="ü"/>
              <a:defRPr/>
            </a:pPr>
            <a:r>
              <a:rPr lang="de-DE" dirty="0">
                <a:latin typeface="Arial"/>
                <a:cs typeface="Arial"/>
              </a:rPr>
              <a:t>Antidepressiv wirkende Präparate</a:t>
            </a:r>
          </a:p>
          <a:p>
            <a:pPr marL="1092200" indent="-285750">
              <a:spcBef>
                <a:spcPts val="600"/>
              </a:spcBef>
              <a:buClr>
                <a:srgbClr val="FF0000"/>
              </a:buClr>
              <a:buFont typeface="Wingdings" charset="2"/>
              <a:buChar char="ü"/>
              <a:defRPr/>
            </a:pPr>
            <a:r>
              <a:rPr lang="de-DE" dirty="0">
                <a:latin typeface="Arial"/>
                <a:cs typeface="Arial"/>
              </a:rPr>
              <a:t>Magen-Darm-Medikamente</a:t>
            </a:r>
          </a:p>
          <a:p>
            <a:pPr marL="1092200" indent="-285750">
              <a:spcBef>
                <a:spcPts val="600"/>
              </a:spcBef>
              <a:buClr>
                <a:srgbClr val="FF0000"/>
              </a:buClr>
              <a:buFont typeface="Wingdings" charset="2"/>
              <a:buChar char="ü"/>
              <a:defRPr/>
            </a:pPr>
            <a:r>
              <a:rPr lang="de-DE" dirty="0" err="1">
                <a:latin typeface="Arial"/>
                <a:cs typeface="Arial"/>
              </a:rPr>
              <a:t>Topische</a:t>
            </a:r>
            <a:r>
              <a:rPr lang="de-DE" dirty="0">
                <a:latin typeface="Arial"/>
                <a:cs typeface="Arial"/>
              </a:rPr>
              <a:t> Antirheumatika</a:t>
            </a:r>
          </a:p>
          <a:p>
            <a:pPr marL="285750" indent="-285750">
              <a:spcBef>
                <a:spcPts val="600"/>
              </a:spcBef>
              <a:buSzPct val="125000"/>
              <a:buFont typeface="Arial"/>
              <a:buChar char="•"/>
              <a:defRPr/>
            </a:pPr>
            <a:r>
              <a:rPr lang="de-DE" dirty="0">
                <a:latin typeface="Arial"/>
                <a:cs typeface="Arial"/>
              </a:rPr>
              <a:t>Ein deutliches Wachstum verzeichnen Hypnotika und Sedativa</a:t>
            </a:r>
          </a:p>
        </p:txBody>
      </p:sp>
    </p:spTree>
    <p:extLst>
      <p:ext uri="{BB962C8B-B14F-4D97-AF65-F5344CB8AC3E}">
        <p14:creationId xmlns:p14="http://schemas.microsoft.com/office/powerpoint/2010/main" val="17532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4"/>
          <p:cNvSpPr txBox="1">
            <a:spLocks noChangeArrowheads="1"/>
          </p:cNvSpPr>
          <p:nvPr/>
        </p:nvSpPr>
        <p:spPr bwMode="auto">
          <a:xfrm>
            <a:off x="466126"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Wann sind Phytopharmaka sinnvoll?</a:t>
            </a:r>
          </a:p>
        </p:txBody>
      </p:sp>
      <p:sp>
        <p:nvSpPr>
          <p:cNvPr id="6" name="Rechteck 5"/>
          <p:cNvSpPr/>
          <p:nvPr/>
        </p:nvSpPr>
        <p:spPr>
          <a:xfrm>
            <a:off x="814918" y="2713855"/>
            <a:ext cx="10562167" cy="1223963"/>
          </a:xfrm>
          <a:prstGeom prst="rect">
            <a:avLst/>
          </a:prstGeom>
          <a:solidFill>
            <a:schemeClr val="bg1"/>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Rechteck 6"/>
          <p:cNvSpPr/>
          <p:nvPr/>
        </p:nvSpPr>
        <p:spPr>
          <a:xfrm>
            <a:off x="814917" y="1273992"/>
            <a:ext cx="10464800" cy="1223962"/>
          </a:xfrm>
          <a:prstGeom prst="rect">
            <a:avLst/>
          </a:prstGeom>
          <a:solidFill>
            <a:schemeClr val="bg1"/>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724" name="Rechteck 3"/>
          <p:cNvSpPr>
            <a:spLocks noChangeArrowheads="1"/>
          </p:cNvSpPr>
          <p:nvPr/>
        </p:nvSpPr>
        <p:spPr bwMode="auto">
          <a:xfrm>
            <a:off x="910167" y="1329554"/>
            <a:ext cx="10179051"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2000" dirty="0">
                <a:latin typeface="Arial"/>
                <a:cs typeface="Arial"/>
              </a:rPr>
              <a:t>Der Nutzen der Phytopharmaka liegt vor allem im Bereich der Behandlung, Verhütung, Verzögerung und Unterbrechung subakuter, chronischer und altersbedingter Krankheitsprozesse. </a:t>
            </a:r>
          </a:p>
          <a:p>
            <a:endParaRPr lang="de-DE" sz="2000" dirty="0">
              <a:latin typeface="Calibri" charset="0"/>
            </a:endParaRPr>
          </a:p>
          <a:p>
            <a:endParaRPr lang="de-DE" sz="2000" dirty="0">
              <a:latin typeface="Calibri" charset="0"/>
            </a:endParaRPr>
          </a:p>
          <a:p>
            <a:r>
              <a:rPr lang="de-DE" sz="2000" dirty="0">
                <a:latin typeface="Arial"/>
                <a:cs typeface="Arial"/>
              </a:rPr>
              <a:t>Hier stellen sie eine wichtige Alternative zu chemisch-definierten </a:t>
            </a:r>
            <a:br>
              <a:rPr lang="de-DE" sz="2000" dirty="0">
                <a:latin typeface="Arial"/>
                <a:cs typeface="Arial"/>
              </a:rPr>
            </a:br>
            <a:r>
              <a:rPr lang="de-DE" sz="2000" dirty="0">
                <a:latin typeface="Arial"/>
                <a:cs typeface="Arial"/>
              </a:rPr>
              <a:t>Arzneimitteln dar.</a:t>
            </a:r>
          </a:p>
        </p:txBody>
      </p:sp>
      <p:sp>
        <p:nvSpPr>
          <p:cNvPr id="9" name="Rechteck 8"/>
          <p:cNvSpPr/>
          <p:nvPr/>
        </p:nvSpPr>
        <p:spPr>
          <a:xfrm>
            <a:off x="861484" y="4226742"/>
            <a:ext cx="10515600" cy="1462159"/>
          </a:xfrm>
          <a:prstGeom prst="rect">
            <a:avLst/>
          </a:prstGeom>
          <a:solidFill>
            <a:schemeClr val="bg1"/>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726" name="Rechteck 4"/>
          <p:cNvSpPr>
            <a:spLocks noChangeArrowheads="1"/>
          </p:cNvSpPr>
          <p:nvPr/>
        </p:nvSpPr>
        <p:spPr bwMode="auto">
          <a:xfrm>
            <a:off x="1007533" y="4345805"/>
            <a:ext cx="10464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2000" dirty="0">
                <a:latin typeface="Arial"/>
                <a:cs typeface="Arial"/>
              </a:rPr>
              <a:t>Phytopharmaka  können dazu beitragen, dass nebenwirkungsreiche synthetische Pharmaka in ihrer Dosis reduziert werden kann, was gerade bei Langzeit- und Daueranwendung von großer Bedeutung ist. In Einzelfällen können synthetische Pharmaka direkt ersetzt werden.</a:t>
            </a:r>
          </a:p>
        </p:txBody>
      </p:sp>
    </p:spTree>
    <p:extLst>
      <p:ext uri="{BB962C8B-B14F-4D97-AF65-F5344CB8AC3E}">
        <p14:creationId xmlns:p14="http://schemas.microsoft.com/office/powerpoint/2010/main" val="61431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hteck 1"/>
          <p:cNvSpPr>
            <a:spLocks noChangeArrowheads="1"/>
          </p:cNvSpPr>
          <p:nvPr/>
        </p:nvSpPr>
        <p:spPr bwMode="auto">
          <a:xfrm>
            <a:off x="527051" y="1081176"/>
            <a:ext cx="11328400" cy="4918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nSpc>
                <a:spcPct val="120000"/>
              </a:lnSpc>
              <a:spcBef>
                <a:spcPts val="600"/>
              </a:spcBef>
              <a:buClr>
                <a:srgbClr val="FF0000"/>
              </a:buClr>
              <a:buFont typeface="Wingdings" charset="0"/>
              <a:buChar char="ü"/>
            </a:pPr>
            <a:r>
              <a:rPr lang="de-DE" dirty="0">
                <a:latin typeface="Arial"/>
                <a:cs typeface="Arial"/>
              </a:rPr>
              <a:t>Hirnleistungsstörungen, Vergesslichkeit, Konzentrationsstörungen (z.B. </a:t>
            </a:r>
            <a:r>
              <a:rPr lang="de-DE" b="1" dirty="0">
                <a:latin typeface="Arial"/>
                <a:cs typeface="Arial"/>
              </a:rPr>
              <a:t>Ginkgo</a:t>
            </a:r>
            <a:r>
              <a:rPr lang="de-DE" dirty="0">
                <a:latin typeface="Arial"/>
                <a:cs typeface="Arial"/>
              </a:rPr>
              <a:t>)</a:t>
            </a:r>
          </a:p>
          <a:p>
            <a:pPr marL="285750" indent="-285750">
              <a:lnSpc>
                <a:spcPct val="120000"/>
              </a:lnSpc>
              <a:spcBef>
                <a:spcPts val="600"/>
              </a:spcBef>
              <a:buClr>
                <a:srgbClr val="FF0000"/>
              </a:buClr>
              <a:buFont typeface="Wingdings" charset="0"/>
              <a:buChar char="ü"/>
            </a:pPr>
            <a:r>
              <a:rPr lang="de-DE" dirty="0">
                <a:latin typeface="Arial"/>
                <a:cs typeface="Arial"/>
              </a:rPr>
              <a:t>Arteriellen Durchblutungsstörungen der Beine (z.B. </a:t>
            </a:r>
            <a:r>
              <a:rPr lang="de-DE" b="1" dirty="0">
                <a:latin typeface="Arial"/>
                <a:cs typeface="Arial"/>
              </a:rPr>
              <a:t>Ginkgo</a:t>
            </a:r>
            <a:r>
              <a:rPr lang="de-DE" dirty="0">
                <a:latin typeface="Arial"/>
                <a:cs typeface="Arial"/>
              </a:rPr>
              <a:t>)</a:t>
            </a:r>
          </a:p>
          <a:p>
            <a:pPr marL="285750" indent="-285750">
              <a:lnSpc>
                <a:spcPct val="120000"/>
              </a:lnSpc>
              <a:spcBef>
                <a:spcPts val="600"/>
              </a:spcBef>
              <a:buClr>
                <a:srgbClr val="FF0000"/>
              </a:buClr>
              <a:buFont typeface="Wingdings" charset="0"/>
              <a:buChar char="ü"/>
            </a:pPr>
            <a:r>
              <a:rPr lang="de-DE" dirty="0">
                <a:latin typeface="Arial"/>
                <a:cs typeface="Arial"/>
              </a:rPr>
              <a:t>Herz- und Kreislauferkrankungen (z.B. </a:t>
            </a:r>
            <a:r>
              <a:rPr lang="de-DE" b="1" dirty="0">
                <a:latin typeface="Arial"/>
                <a:cs typeface="Arial"/>
              </a:rPr>
              <a:t>Weißdorn</a:t>
            </a:r>
            <a:r>
              <a:rPr lang="de-DE" dirty="0">
                <a:latin typeface="Arial"/>
                <a:cs typeface="Arial"/>
              </a:rPr>
              <a:t>, Knoblauch)</a:t>
            </a:r>
          </a:p>
          <a:p>
            <a:pPr marL="285750" indent="-285750">
              <a:lnSpc>
                <a:spcPct val="120000"/>
              </a:lnSpc>
              <a:spcBef>
                <a:spcPts val="600"/>
              </a:spcBef>
              <a:buClr>
                <a:srgbClr val="FF0000"/>
              </a:buClr>
              <a:buFont typeface="Wingdings" charset="0"/>
              <a:buChar char="ü"/>
            </a:pPr>
            <a:r>
              <a:rPr lang="de-DE" dirty="0">
                <a:latin typeface="Arial"/>
                <a:cs typeface="Arial"/>
              </a:rPr>
              <a:t>Depressiven Verstimmungen (</a:t>
            </a:r>
            <a:r>
              <a:rPr lang="de-DE" b="1" dirty="0">
                <a:latin typeface="Arial"/>
                <a:cs typeface="Arial"/>
              </a:rPr>
              <a:t>Johanniskraut</a:t>
            </a:r>
            <a:r>
              <a:rPr lang="de-DE" dirty="0">
                <a:latin typeface="Arial"/>
                <a:cs typeface="Arial"/>
              </a:rPr>
              <a:t>)</a:t>
            </a:r>
          </a:p>
          <a:p>
            <a:pPr marL="285750" indent="-285750">
              <a:lnSpc>
                <a:spcPct val="120000"/>
              </a:lnSpc>
              <a:spcBef>
                <a:spcPts val="600"/>
              </a:spcBef>
              <a:buClr>
                <a:srgbClr val="FF0000"/>
              </a:buClr>
              <a:buFont typeface="Wingdings" charset="0"/>
              <a:buChar char="ü"/>
            </a:pPr>
            <a:r>
              <a:rPr lang="de-DE" dirty="0">
                <a:latin typeface="Arial"/>
                <a:cs typeface="Arial"/>
              </a:rPr>
              <a:t>Schlafstörungen (z.B.: </a:t>
            </a:r>
            <a:r>
              <a:rPr lang="de-DE" b="1" dirty="0">
                <a:latin typeface="Arial"/>
                <a:cs typeface="Arial"/>
              </a:rPr>
              <a:t>Baldrian</a:t>
            </a:r>
            <a:r>
              <a:rPr lang="de-DE" dirty="0">
                <a:latin typeface="Arial"/>
                <a:cs typeface="Arial"/>
              </a:rPr>
              <a:t>, Melisse, Hopfen)</a:t>
            </a:r>
          </a:p>
          <a:p>
            <a:pPr marL="285750" indent="-285750">
              <a:lnSpc>
                <a:spcPct val="120000"/>
              </a:lnSpc>
              <a:spcBef>
                <a:spcPts val="600"/>
              </a:spcBef>
              <a:buClr>
                <a:srgbClr val="FF0000"/>
              </a:buClr>
              <a:buFont typeface="Wingdings" charset="0"/>
              <a:buChar char="ü"/>
            </a:pPr>
            <a:r>
              <a:rPr lang="de-DE" dirty="0">
                <a:latin typeface="Arial"/>
                <a:cs typeface="Arial"/>
              </a:rPr>
              <a:t>Nervösen Angst- und Unruhezuständen (</a:t>
            </a:r>
            <a:r>
              <a:rPr lang="de-DE" b="1" dirty="0">
                <a:latin typeface="Arial"/>
                <a:cs typeface="Arial"/>
              </a:rPr>
              <a:t>Lavendel</a:t>
            </a:r>
            <a:r>
              <a:rPr lang="de-DE" dirty="0">
                <a:latin typeface="Arial"/>
                <a:cs typeface="Arial"/>
              </a:rPr>
              <a:t>, </a:t>
            </a:r>
            <a:r>
              <a:rPr lang="de-DE" b="1" dirty="0">
                <a:latin typeface="Arial"/>
                <a:cs typeface="Arial"/>
              </a:rPr>
              <a:t>Passionsblume</a:t>
            </a:r>
            <a:r>
              <a:rPr lang="de-DE" dirty="0">
                <a:latin typeface="Arial"/>
                <a:cs typeface="Arial"/>
              </a:rPr>
              <a:t>)</a:t>
            </a:r>
          </a:p>
          <a:p>
            <a:pPr marL="285750" indent="-285750">
              <a:lnSpc>
                <a:spcPct val="120000"/>
              </a:lnSpc>
              <a:spcBef>
                <a:spcPts val="600"/>
              </a:spcBef>
              <a:buClr>
                <a:srgbClr val="FF0000"/>
              </a:buClr>
              <a:buFont typeface="Wingdings" charset="0"/>
              <a:buChar char="ü"/>
            </a:pPr>
            <a:r>
              <a:rPr lang="de-DE" dirty="0">
                <a:latin typeface="Arial"/>
                <a:cs typeface="Arial"/>
              </a:rPr>
              <a:t>Venenerkrankungen (z.B.: </a:t>
            </a:r>
            <a:r>
              <a:rPr lang="de-DE" b="1" dirty="0">
                <a:latin typeface="Arial"/>
                <a:cs typeface="Arial"/>
              </a:rPr>
              <a:t>Rosskastanie</a:t>
            </a:r>
            <a:r>
              <a:rPr lang="de-DE" dirty="0">
                <a:latin typeface="Arial"/>
                <a:cs typeface="Arial"/>
              </a:rPr>
              <a:t>, Hamamelis)</a:t>
            </a:r>
          </a:p>
          <a:p>
            <a:pPr marL="285750" indent="-285750">
              <a:lnSpc>
                <a:spcPct val="120000"/>
              </a:lnSpc>
              <a:spcBef>
                <a:spcPts val="600"/>
              </a:spcBef>
              <a:buClr>
                <a:srgbClr val="FF0000"/>
              </a:buClr>
              <a:buFont typeface="Wingdings" charset="0"/>
              <a:buChar char="ü"/>
            </a:pPr>
            <a:r>
              <a:rPr lang="de-DE" dirty="0">
                <a:latin typeface="Arial"/>
                <a:cs typeface="Arial"/>
              </a:rPr>
              <a:t>Harnwegs- und Prostataerkrankungen (z.B. </a:t>
            </a:r>
            <a:r>
              <a:rPr lang="de-DE" b="1" dirty="0">
                <a:latin typeface="Arial"/>
                <a:cs typeface="Arial"/>
              </a:rPr>
              <a:t>Sägepalme</a:t>
            </a:r>
            <a:r>
              <a:rPr lang="de-DE" dirty="0">
                <a:latin typeface="Arial"/>
                <a:cs typeface="Arial"/>
              </a:rPr>
              <a:t>, </a:t>
            </a:r>
            <a:r>
              <a:rPr lang="de-DE" b="1" dirty="0">
                <a:latin typeface="Arial"/>
                <a:cs typeface="Arial"/>
              </a:rPr>
              <a:t>Brennnessel</a:t>
            </a:r>
            <a:r>
              <a:rPr lang="de-DE" dirty="0">
                <a:latin typeface="Arial"/>
                <a:cs typeface="Arial"/>
              </a:rPr>
              <a:t>, Birke, Kürbis)</a:t>
            </a:r>
          </a:p>
          <a:p>
            <a:pPr marL="285750" indent="-285750">
              <a:lnSpc>
                <a:spcPct val="120000"/>
              </a:lnSpc>
              <a:spcBef>
                <a:spcPts val="600"/>
              </a:spcBef>
              <a:buClr>
                <a:srgbClr val="FF0000"/>
              </a:buClr>
              <a:buFont typeface="Wingdings" charset="0"/>
              <a:buChar char="ü"/>
            </a:pPr>
            <a:r>
              <a:rPr lang="de-DE" dirty="0">
                <a:latin typeface="Arial"/>
                <a:cs typeface="Arial"/>
              </a:rPr>
              <a:t>Atemwegserkrankungen (viele versch.)</a:t>
            </a:r>
          </a:p>
          <a:p>
            <a:pPr marL="285750" indent="-285750">
              <a:lnSpc>
                <a:spcPct val="120000"/>
              </a:lnSpc>
              <a:spcBef>
                <a:spcPts val="600"/>
              </a:spcBef>
              <a:buClr>
                <a:srgbClr val="FF0000"/>
              </a:buClr>
              <a:buFont typeface="Wingdings" charset="0"/>
              <a:buChar char="ü"/>
            </a:pPr>
            <a:r>
              <a:rPr lang="de-DE" dirty="0">
                <a:latin typeface="Arial"/>
                <a:cs typeface="Arial"/>
              </a:rPr>
              <a:t>Magen-Darm-Erkrankungen (z.B. </a:t>
            </a:r>
            <a:r>
              <a:rPr lang="de-DE" b="1" dirty="0">
                <a:latin typeface="Arial"/>
                <a:cs typeface="Arial"/>
              </a:rPr>
              <a:t>Pfefferminz</a:t>
            </a:r>
            <a:r>
              <a:rPr lang="de-DE" dirty="0">
                <a:latin typeface="Arial"/>
                <a:cs typeface="Arial"/>
              </a:rPr>
              <a:t>, Kümmel, Flohsamen, </a:t>
            </a:r>
            <a:r>
              <a:rPr lang="de-DE" b="1" dirty="0">
                <a:latin typeface="Arial"/>
                <a:cs typeface="Arial"/>
              </a:rPr>
              <a:t>Iberogast</a:t>
            </a:r>
            <a:r>
              <a:rPr lang="de-DE" dirty="0">
                <a:latin typeface="Arial"/>
                <a:cs typeface="Arial"/>
              </a:rPr>
              <a:t>)</a:t>
            </a:r>
          </a:p>
          <a:p>
            <a:pPr marL="285750" indent="-285750">
              <a:lnSpc>
                <a:spcPct val="120000"/>
              </a:lnSpc>
              <a:spcBef>
                <a:spcPts val="600"/>
              </a:spcBef>
              <a:buClr>
                <a:srgbClr val="FF0000"/>
              </a:buClr>
              <a:buFont typeface="Wingdings" charset="0"/>
              <a:buChar char="ü"/>
            </a:pPr>
            <a:r>
              <a:rPr lang="de-DE" dirty="0">
                <a:latin typeface="Arial"/>
                <a:cs typeface="Arial"/>
              </a:rPr>
              <a:t>Lebererkrankungen (z.B. </a:t>
            </a:r>
            <a:r>
              <a:rPr lang="de-DE" b="1" dirty="0">
                <a:latin typeface="Arial"/>
                <a:cs typeface="Arial"/>
              </a:rPr>
              <a:t>Mariendistel</a:t>
            </a:r>
            <a:r>
              <a:rPr lang="de-DE" dirty="0">
                <a:latin typeface="Arial"/>
                <a:cs typeface="Arial"/>
              </a:rPr>
              <a:t>, Teufelskralle)</a:t>
            </a:r>
          </a:p>
          <a:p>
            <a:pPr marL="285750" indent="-285750">
              <a:lnSpc>
                <a:spcPct val="120000"/>
              </a:lnSpc>
              <a:spcBef>
                <a:spcPts val="600"/>
              </a:spcBef>
              <a:buClr>
                <a:srgbClr val="FF0000"/>
              </a:buClr>
              <a:buFont typeface="Wingdings" charset="0"/>
              <a:buChar char="ü"/>
            </a:pPr>
            <a:r>
              <a:rPr lang="de-DE" dirty="0">
                <a:latin typeface="Arial"/>
                <a:cs typeface="Arial"/>
              </a:rPr>
              <a:t>Hauterkrankungen (z.B. Hamamelis, Ringelblume, Kamille)</a:t>
            </a:r>
          </a:p>
        </p:txBody>
      </p:sp>
      <p:sp>
        <p:nvSpPr>
          <p:cNvPr id="31746"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Wann sind Phytopharmaka sinnvoll? Beispiele</a:t>
            </a:r>
          </a:p>
        </p:txBody>
      </p:sp>
    </p:spTree>
    <p:extLst>
      <p:ext uri="{BB962C8B-B14F-4D97-AF65-F5344CB8AC3E}">
        <p14:creationId xmlns:p14="http://schemas.microsoft.com/office/powerpoint/2010/main" val="346042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Bild 3" descr="Bildschirmfoto 2014-10-13 um 17.41.56.png"/>
          <p:cNvPicPr>
            <a:picLocks noChangeAspect="1"/>
          </p:cNvPicPr>
          <p:nvPr/>
        </p:nvPicPr>
        <p:blipFill>
          <a:blip r:embed="rId2">
            <a:extLst>
              <a:ext uri="{28A0092B-C50C-407E-A947-70E740481C1C}">
                <a14:useLocalDpi xmlns:a14="http://schemas.microsoft.com/office/drawing/2010/main" val="0"/>
              </a:ext>
            </a:extLst>
          </a:blip>
          <a:srcRect l="935" t="60622" r="957" b="10770"/>
          <a:stretch>
            <a:fillRect/>
          </a:stretch>
        </p:blipFill>
        <p:spPr bwMode="auto">
          <a:xfrm>
            <a:off x="1581150" y="4958627"/>
            <a:ext cx="9029700" cy="108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0" name="Text Box 4"/>
          <p:cNvSpPr txBox="1">
            <a:spLocks noChangeArrowheads="1"/>
          </p:cNvSpPr>
          <p:nvPr/>
        </p:nvSpPr>
        <p:spPr bwMode="auto">
          <a:xfrm>
            <a:off x="431801" y="333375"/>
            <a:ext cx="11425767" cy="522288"/>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Welche Nebenwirkungen können auftreten?</a:t>
            </a:r>
          </a:p>
        </p:txBody>
      </p:sp>
      <p:sp>
        <p:nvSpPr>
          <p:cNvPr id="32771" name="Rechteck 1"/>
          <p:cNvSpPr>
            <a:spLocks noChangeArrowheads="1"/>
          </p:cNvSpPr>
          <p:nvPr/>
        </p:nvSpPr>
        <p:spPr bwMode="auto">
          <a:xfrm>
            <a:off x="431801" y="1341439"/>
            <a:ext cx="11425767"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dirty="0">
                <a:latin typeface="Arial"/>
                <a:cs typeface="Arial"/>
              </a:rPr>
              <a:t>Phytopharmaka sind zwar schonender als chemisch-synthetische Arzneimittel, können aber trotzdem in einigen Fällen unangenehme Nebenwirkungen auslösen. So reagieren manche Menschen allergisch auf bestimmte pflanzliche Stoffe. Es können auftreten:</a:t>
            </a:r>
          </a:p>
          <a:p>
            <a:r>
              <a:rPr lang="de-DE" dirty="0">
                <a:latin typeface="Arial"/>
                <a:cs typeface="Arial"/>
              </a:rPr>
              <a:t>		Juckreiz</a:t>
            </a:r>
          </a:p>
          <a:p>
            <a:r>
              <a:rPr lang="de-DE" dirty="0">
                <a:latin typeface="Arial"/>
                <a:cs typeface="Arial"/>
              </a:rPr>
              <a:t>		Hautrötungen und</a:t>
            </a:r>
          </a:p>
          <a:p>
            <a:r>
              <a:rPr lang="de-DE" dirty="0">
                <a:latin typeface="Arial"/>
                <a:cs typeface="Arial"/>
              </a:rPr>
              <a:t>		</a:t>
            </a:r>
            <a:r>
              <a:rPr lang="de-DE" dirty="0" err="1">
                <a:latin typeface="Arial"/>
                <a:cs typeface="Arial"/>
              </a:rPr>
              <a:t>Quaddelbildung</a:t>
            </a:r>
            <a:endParaRPr lang="de-DE" dirty="0">
              <a:latin typeface="Arial"/>
              <a:cs typeface="Arial"/>
            </a:endParaRPr>
          </a:p>
          <a:p>
            <a:r>
              <a:rPr lang="de-DE" dirty="0">
                <a:latin typeface="Arial"/>
                <a:cs typeface="Arial"/>
              </a:rPr>
              <a:t> </a:t>
            </a:r>
          </a:p>
          <a:p>
            <a:r>
              <a:rPr lang="de-DE" dirty="0">
                <a:latin typeface="Arial"/>
                <a:cs typeface="Arial"/>
              </a:rPr>
              <a:t>Auch bei zu hoher Dosierung können unangenehme Effekte auftreten. So sind z.B. bei einer Überdosierung von Eukalyptus Beschwerden möglich wie</a:t>
            </a:r>
          </a:p>
          <a:p>
            <a:r>
              <a:rPr lang="de-DE" dirty="0">
                <a:latin typeface="Arial"/>
                <a:cs typeface="Arial"/>
              </a:rPr>
              <a:t>		Durchfall</a:t>
            </a:r>
          </a:p>
          <a:p>
            <a:r>
              <a:rPr lang="de-DE" dirty="0">
                <a:latin typeface="Arial"/>
                <a:cs typeface="Arial"/>
              </a:rPr>
              <a:t>		Übelkeit und</a:t>
            </a:r>
          </a:p>
          <a:p>
            <a:r>
              <a:rPr lang="de-DE" dirty="0">
                <a:latin typeface="Arial"/>
                <a:cs typeface="Arial"/>
              </a:rPr>
              <a:t>		Erbrechen</a:t>
            </a:r>
          </a:p>
        </p:txBody>
      </p:sp>
    </p:spTree>
    <p:extLst>
      <p:ext uri="{BB962C8B-B14F-4D97-AF65-F5344CB8AC3E}">
        <p14:creationId xmlns:p14="http://schemas.microsoft.com/office/powerpoint/2010/main" val="383525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4"/>
          <p:cNvSpPr txBox="1">
            <a:spLocks noChangeArrowheads="1"/>
          </p:cNvSpPr>
          <p:nvPr/>
        </p:nvSpPr>
        <p:spPr bwMode="auto">
          <a:xfrm>
            <a:off x="912284" y="481013"/>
            <a:ext cx="10369549" cy="5842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de-DE" sz="3200">
              <a:latin typeface="Calibri" charset="0"/>
            </a:endParaRPr>
          </a:p>
        </p:txBody>
      </p:sp>
      <p:sp>
        <p:nvSpPr>
          <p:cNvPr id="33794" name="Rechteck 2"/>
          <p:cNvSpPr>
            <a:spLocks noChangeArrowheads="1"/>
          </p:cNvSpPr>
          <p:nvPr/>
        </p:nvSpPr>
        <p:spPr bwMode="auto">
          <a:xfrm>
            <a:off x="912285" y="1211263"/>
            <a:ext cx="10367433" cy="3477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spcBef>
                <a:spcPts val="1200"/>
              </a:spcBef>
              <a:buClr>
                <a:srgbClr val="FF0000"/>
              </a:buClr>
              <a:buFont typeface="Wingdings" charset="0"/>
              <a:buChar char="ü"/>
            </a:pPr>
            <a:r>
              <a:rPr lang="de-DE" dirty="0">
                <a:solidFill>
                  <a:srgbClr val="000000"/>
                </a:solidFill>
                <a:latin typeface="Arial"/>
                <a:cs typeface="Arial"/>
              </a:rPr>
              <a:t>Der Gebrauch von pflanzlichen Arzneimitteln und Nahrungsergänzungsmitteln hat in den letzten Jahren in Europa, USA und Australien stark zugenommen.</a:t>
            </a:r>
          </a:p>
          <a:p>
            <a:pPr marL="285750" indent="-285750">
              <a:spcBef>
                <a:spcPts val="1200"/>
              </a:spcBef>
              <a:buClr>
                <a:srgbClr val="FF0000"/>
              </a:buClr>
              <a:buFont typeface="Wingdings" charset="0"/>
              <a:buChar char="ü"/>
            </a:pPr>
            <a:r>
              <a:rPr lang="de-DE" dirty="0">
                <a:solidFill>
                  <a:srgbClr val="000000"/>
                </a:solidFill>
                <a:latin typeface="Arial"/>
                <a:cs typeface="Arial"/>
              </a:rPr>
              <a:t>Problematisch hierbei ist die unkontrollierte Bestellung über das Internet ohne entsprechende fachliche Beratung und Betreuung der Anwender.</a:t>
            </a:r>
          </a:p>
          <a:p>
            <a:pPr marL="285750" indent="-285750">
              <a:spcBef>
                <a:spcPts val="1200"/>
              </a:spcBef>
              <a:buClr>
                <a:srgbClr val="FF0000"/>
              </a:buClr>
              <a:buFont typeface="Wingdings" charset="0"/>
              <a:buChar char="ü"/>
            </a:pPr>
            <a:r>
              <a:rPr lang="de-DE" dirty="0">
                <a:latin typeface="Arial"/>
                <a:cs typeface="Arial"/>
              </a:rPr>
              <a:t>Interaktionen mit pflanzlichen Arzneimitteln ist deshalb ein Dauerthema, das gerne kontrovers diskutiert wird. </a:t>
            </a:r>
          </a:p>
          <a:p>
            <a:pPr marL="285750" indent="-285750">
              <a:spcBef>
                <a:spcPts val="1200"/>
              </a:spcBef>
              <a:buClr>
                <a:srgbClr val="FF0000"/>
              </a:buClr>
              <a:buFont typeface="Wingdings" charset="0"/>
              <a:buChar char="ü"/>
            </a:pPr>
            <a:r>
              <a:rPr lang="de-DE" dirty="0">
                <a:latin typeface="Arial"/>
                <a:cs typeface="Arial"/>
              </a:rPr>
              <a:t>Dass sich Grapefruitsaft und Milch mit vielen Arzneimitteln nicht vertragen, dürfte vielen Patienten bekannt sein.</a:t>
            </a:r>
          </a:p>
          <a:p>
            <a:pPr marL="285750" indent="-285750">
              <a:spcBef>
                <a:spcPts val="1200"/>
              </a:spcBef>
              <a:buClr>
                <a:srgbClr val="FF0000"/>
              </a:buClr>
              <a:buFont typeface="Wingdings" charset="0"/>
              <a:buChar char="ü"/>
            </a:pPr>
            <a:r>
              <a:rPr lang="de-DE" dirty="0">
                <a:latin typeface="Arial"/>
                <a:cs typeface="Arial"/>
              </a:rPr>
              <a:t>Allerdings werden je nach Absicht Interaktionen durch pflanzliche Arzneimittel entweder bagatellisiert oder (was noch </a:t>
            </a:r>
            <a:r>
              <a:rPr lang="de-DE" dirty="0" err="1">
                <a:latin typeface="Arial"/>
                <a:cs typeface="Arial"/>
              </a:rPr>
              <a:t>häufiger</a:t>
            </a:r>
            <a:r>
              <a:rPr lang="de-DE" dirty="0">
                <a:latin typeface="Arial"/>
                <a:cs typeface="Arial"/>
              </a:rPr>
              <a:t> vorkommt) in ihrer Bedeutung </a:t>
            </a:r>
            <a:r>
              <a:rPr lang="de-DE" dirty="0" err="1">
                <a:latin typeface="Arial"/>
                <a:cs typeface="Arial"/>
              </a:rPr>
              <a:t>überbewertet</a:t>
            </a:r>
            <a:r>
              <a:rPr lang="de-DE" dirty="0">
                <a:latin typeface="Arial"/>
                <a:cs typeface="Arial"/>
              </a:rPr>
              <a:t>. </a:t>
            </a:r>
          </a:p>
        </p:txBody>
      </p:sp>
      <p:sp>
        <p:nvSpPr>
          <p:cNvPr id="33795" name="Textfeld 4"/>
          <p:cNvSpPr txBox="1">
            <a:spLocks noChangeArrowheads="1"/>
          </p:cNvSpPr>
          <p:nvPr/>
        </p:nvSpPr>
        <p:spPr bwMode="auto">
          <a:xfrm>
            <a:off x="2063752" y="5208977"/>
            <a:ext cx="864023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b="1" dirty="0">
                <a:solidFill>
                  <a:srgbClr val="FF0000"/>
                </a:solidFill>
              </a:rPr>
              <a:t>Was bedeuten Interaktionen mit pflanzlichen Arzneimitteln </a:t>
            </a:r>
            <a:r>
              <a:rPr lang="de-DE" sz="1800" b="1" dirty="0" err="1">
                <a:solidFill>
                  <a:srgbClr val="FF0000"/>
                </a:solidFill>
              </a:rPr>
              <a:t>für</a:t>
            </a:r>
            <a:r>
              <a:rPr lang="de-DE" sz="1800" b="1" dirty="0">
                <a:solidFill>
                  <a:srgbClr val="FF0000"/>
                </a:solidFill>
              </a:rPr>
              <a:t> die </a:t>
            </a:r>
            <a:r>
              <a:rPr lang="de-DE" sz="1800" b="1" dirty="0" err="1">
                <a:solidFill>
                  <a:srgbClr val="FF0000"/>
                </a:solidFill>
              </a:rPr>
              <a:t>phytotherapeutische</a:t>
            </a:r>
            <a:r>
              <a:rPr lang="de-DE" sz="1800" b="1" dirty="0">
                <a:solidFill>
                  <a:srgbClr val="FF0000"/>
                </a:solidFill>
              </a:rPr>
              <a:t> Praxis?</a:t>
            </a:r>
          </a:p>
          <a:p>
            <a:pPr eaLnBrk="1" hangingPunct="1"/>
            <a:endParaRPr lang="de-DE" sz="1800" dirty="0"/>
          </a:p>
        </p:txBody>
      </p:sp>
      <p:sp>
        <p:nvSpPr>
          <p:cNvPr id="33796" name="Textfeld 5"/>
          <p:cNvSpPr txBox="1">
            <a:spLocks noChangeArrowheads="1"/>
          </p:cNvSpPr>
          <p:nvPr/>
        </p:nvSpPr>
        <p:spPr bwMode="auto">
          <a:xfrm>
            <a:off x="2680776" y="469901"/>
            <a:ext cx="690833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t>Interaktionen: Bedeutung für die Praxis</a:t>
            </a:r>
          </a:p>
        </p:txBody>
      </p:sp>
    </p:spTree>
    <p:extLst>
      <p:ext uri="{BB962C8B-B14F-4D97-AF65-F5344CB8AC3E}">
        <p14:creationId xmlns:p14="http://schemas.microsoft.com/office/powerpoint/2010/main" val="399167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925559" y="404814"/>
            <a:ext cx="10369549" cy="522287"/>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2800" b="1" dirty="0"/>
              <a:t>            </a:t>
            </a:r>
            <a:r>
              <a:rPr lang="de-DE" sz="2800" b="1" dirty="0" err="1"/>
              <a:t>Pharmakokinetische</a:t>
            </a:r>
            <a:r>
              <a:rPr lang="de-DE" sz="2800" b="1" dirty="0"/>
              <a:t> Interaktionen</a:t>
            </a:r>
          </a:p>
        </p:txBody>
      </p:sp>
      <p:sp>
        <p:nvSpPr>
          <p:cNvPr id="34818" name="Inhaltsplatzhalter 2"/>
          <p:cNvSpPr txBox="1">
            <a:spLocks/>
          </p:cNvSpPr>
          <p:nvPr/>
        </p:nvSpPr>
        <p:spPr bwMode="auto">
          <a:xfrm>
            <a:off x="912284" y="1103957"/>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endParaRPr lang="de-DE" sz="1800" b="1">
              <a:latin typeface="Verdana" charset="0"/>
            </a:endParaRPr>
          </a:p>
          <a:p>
            <a:pPr eaLnBrk="1" hangingPunct="1">
              <a:spcBef>
                <a:spcPct val="20000"/>
              </a:spcBef>
            </a:pPr>
            <a:r>
              <a:rPr lang="de-DE" sz="1800" b="1">
                <a:latin typeface="Verdana" charset="0"/>
              </a:rPr>
              <a:t>Phasen der Pharmakokinetik</a:t>
            </a:r>
          </a:p>
          <a:p>
            <a:pPr eaLnBrk="1" hangingPunct="1">
              <a:spcBef>
                <a:spcPct val="20000"/>
              </a:spcBef>
            </a:pPr>
            <a:r>
              <a:rPr lang="de-DE" sz="1800" b="1">
                <a:latin typeface="Verdana" charset="0"/>
              </a:rPr>
              <a:t>“</a:t>
            </a:r>
            <a:r>
              <a:rPr lang="de-DE" altLang="ja-JP" sz="1800" b="1">
                <a:solidFill>
                  <a:srgbClr val="97BF0D"/>
                </a:solidFill>
                <a:latin typeface="Verdana" charset="0"/>
              </a:rPr>
              <a:t>LADME</a:t>
            </a:r>
            <a:r>
              <a:rPr lang="de-DE" sz="1800" b="1">
                <a:latin typeface="Verdana" charset="0"/>
              </a:rPr>
              <a:t>“</a:t>
            </a:r>
            <a:r>
              <a:rPr lang="de-DE" altLang="ja-JP" sz="1800">
                <a:latin typeface="Verdana" charset="0"/>
              </a:rPr>
              <a:t> </a:t>
            </a:r>
          </a:p>
          <a:p>
            <a:pPr eaLnBrk="1" hangingPunct="1">
              <a:spcBef>
                <a:spcPct val="20000"/>
              </a:spcBef>
            </a:pPr>
            <a:endParaRPr lang="de-DE" sz="1800">
              <a:latin typeface="Verdana" charset="0"/>
            </a:endParaRPr>
          </a:p>
          <a:p>
            <a:pPr eaLnBrk="1" hangingPunct="1">
              <a:spcBef>
                <a:spcPct val="20000"/>
              </a:spcBef>
            </a:pPr>
            <a:r>
              <a:rPr lang="de-DE" sz="1800">
                <a:latin typeface="Verdana" charset="0"/>
              </a:rPr>
              <a:t>(</a:t>
            </a:r>
            <a:r>
              <a:rPr lang="de-DE" sz="1800" b="1">
                <a:solidFill>
                  <a:srgbClr val="97BF0D"/>
                </a:solidFill>
                <a:latin typeface="Verdana" charset="0"/>
              </a:rPr>
              <a:t>L</a:t>
            </a:r>
            <a:r>
              <a:rPr lang="de-DE" sz="1800">
                <a:latin typeface="Verdana" charset="0"/>
              </a:rPr>
              <a:t>iberation, </a:t>
            </a:r>
            <a:r>
              <a:rPr lang="de-DE" sz="1800" b="1">
                <a:solidFill>
                  <a:srgbClr val="97BF0D"/>
                </a:solidFill>
                <a:latin typeface="Verdana" charset="0"/>
              </a:rPr>
              <a:t>A</a:t>
            </a:r>
            <a:r>
              <a:rPr lang="de-DE" sz="1800">
                <a:latin typeface="Verdana" charset="0"/>
              </a:rPr>
              <a:t>bsorption, </a:t>
            </a:r>
            <a:r>
              <a:rPr lang="de-DE" sz="1800" b="1">
                <a:solidFill>
                  <a:srgbClr val="97BF0D"/>
                </a:solidFill>
                <a:latin typeface="Verdana" charset="0"/>
              </a:rPr>
              <a:t>D</a:t>
            </a:r>
            <a:r>
              <a:rPr lang="de-DE" sz="1800">
                <a:latin typeface="Verdana" charset="0"/>
              </a:rPr>
              <a:t>istribution,</a:t>
            </a:r>
          </a:p>
          <a:p>
            <a:pPr eaLnBrk="1" hangingPunct="1">
              <a:spcBef>
                <a:spcPct val="20000"/>
              </a:spcBef>
            </a:pPr>
            <a:r>
              <a:rPr lang="de-DE" sz="1800" b="1">
                <a:solidFill>
                  <a:srgbClr val="97BF0D"/>
                </a:solidFill>
                <a:latin typeface="Verdana" charset="0"/>
              </a:rPr>
              <a:t>M</a:t>
            </a:r>
            <a:r>
              <a:rPr lang="de-DE" sz="1800">
                <a:latin typeface="Verdana" charset="0"/>
              </a:rPr>
              <a:t>etabolisierung, </a:t>
            </a:r>
            <a:r>
              <a:rPr lang="de-DE" sz="1800" b="1">
                <a:solidFill>
                  <a:srgbClr val="97BF0D"/>
                </a:solidFill>
                <a:latin typeface="Verdana" charset="0"/>
              </a:rPr>
              <a:t>E</a:t>
            </a:r>
            <a:r>
              <a:rPr lang="de-DE" sz="1800">
                <a:latin typeface="Verdana" charset="0"/>
              </a:rPr>
              <a:t>limination)</a:t>
            </a:r>
          </a:p>
          <a:p>
            <a:pPr eaLnBrk="1" hangingPunct="1">
              <a:spcBef>
                <a:spcPct val="20000"/>
              </a:spcBef>
            </a:pPr>
            <a:endParaRPr lang="de-DE" sz="1800">
              <a:latin typeface="Verdana" charset="0"/>
            </a:endParaRPr>
          </a:p>
        </p:txBody>
      </p:sp>
      <p:pic>
        <p:nvPicPr>
          <p:cNvPr id="348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767" y="1308101"/>
            <a:ext cx="4559300" cy="43529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4820" name="Text Box 8"/>
          <p:cNvSpPr txBox="1">
            <a:spLocks noChangeArrowheads="1"/>
          </p:cNvSpPr>
          <p:nvPr/>
        </p:nvSpPr>
        <p:spPr bwMode="auto">
          <a:xfrm>
            <a:off x="1007533" y="3429001"/>
            <a:ext cx="5664200" cy="900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spcBef>
                <a:spcPct val="50000"/>
              </a:spcBef>
            </a:pPr>
            <a:r>
              <a:rPr lang="de-DE" sz="1800">
                <a:solidFill>
                  <a:schemeClr val="tx2"/>
                </a:solidFill>
                <a:latin typeface="Verdana" charset="0"/>
                <a:cs typeface="Arial" charset="0"/>
              </a:rPr>
              <a:t>z.B. gerbstoffhaltige Drogen hemmen die Aufnahme von Arzneistoffen</a:t>
            </a:r>
          </a:p>
        </p:txBody>
      </p:sp>
      <p:sp>
        <p:nvSpPr>
          <p:cNvPr id="34821" name="Textfeld 5"/>
          <p:cNvSpPr txBox="1">
            <a:spLocks noChangeArrowheads="1"/>
          </p:cNvSpPr>
          <p:nvPr/>
        </p:nvSpPr>
        <p:spPr bwMode="auto">
          <a:xfrm>
            <a:off x="7344834" y="5754689"/>
            <a:ext cx="442171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800">
                <a:solidFill>
                  <a:srgbClr val="00457D"/>
                </a:solidFill>
                <a:latin typeface="Verdana" charset="0"/>
                <a:cs typeface="Verdana" charset="0"/>
              </a:rPr>
              <a:t>Williamson, Driver, Baxter, Stockleys Herbal Medicines Interactions, 2009</a:t>
            </a:r>
          </a:p>
        </p:txBody>
      </p:sp>
    </p:spTree>
    <p:extLst>
      <p:ext uri="{BB962C8B-B14F-4D97-AF65-F5344CB8AC3E}">
        <p14:creationId xmlns:p14="http://schemas.microsoft.com/office/powerpoint/2010/main" val="131928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891179" y="511175"/>
            <a:ext cx="10369551" cy="522288"/>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2800" b="1" dirty="0"/>
              <a:t>            Interaktionenmechanismen</a:t>
            </a:r>
          </a:p>
        </p:txBody>
      </p:sp>
      <p:pic>
        <p:nvPicPr>
          <p:cNvPr id="35842" name="Bild 2" descr="Bildschirmfoto 2017-03-19 um 10.03.1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1501" y="1104901"/>
            <a:ext cx="4906433" cy="335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Bild 3" descr="Bildschirmfoto 2017-03-19 um 10.03.5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1" y="4346575"/>
            <a:ext cx="4904316" cy="167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4" name="Textfeld 4"/>
          <p:cNvSpPr txBox="1">
            <a:spLocks noChangeArrowheads="1"/>
          </p:cNvSpPr>
          <p:nvPr/>
        </p:nvSpPr>
        <p:spPr bwMode="auto">
          <a:xfrm>
            <a:off x="1267884" y="1812925"/>
            <a:ext cx="5376333" cy="2862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a:t>Inhaltsstoffe von Phytopharmaka </a:t>
            </a:r>
            <a:r>
              <a:rPr lang="de-DE" sz="1800" dirty="0" err="1"/>
              <a:t>können</a:t>
            </a:r>
            <a:r>
              <a:rPr lang="de-DE" sz="1800" dirty="0"/>
              <a:t> die Funktion und/oder die Expression der körpereigenen Entgiftungssysteme </a:t>
            </a:r>
            <a:r>
              <a:rPr lang="de-DE" sz="1800" dirty="0" err="1"/>
              <a:t>verändern</a:t>
            </a:r>
            <a:r>
              <a:rPr lang="de-DE" sz="1800" dirty="0"/>
              <a:t>. </a:t>
            </a:r>
          </a:p>
          <a:p>
            <a:pPr eaLnBrk="1" hangingPunct="1"/>
            <a:r>
              <a:rPr lang="de-DE" sz="1800" dirty="0"/>
              <a:t>Dies kann zu Interaktionen mit gleichzeitig eingenommenen Arzneimitteln </a:t>
            </a:r>
            <a:r>
              <a:rPr lang="de-DE" sz="1800" dirty="0" err="1"/>
              <a:t>führen</a:t>
            </a:r>
            <a:r>
              <a:rPr lang="de-DE" sz="1800" dirty="0"/>
              <a:t>. </a:t>
            </a:r>
          </a:p>
          <a:p>
            <a:pPr eaLnBrk="1" hangingPunct="1"/>
            <a:endParaRPr lang="de-DE" sz="1800" dirty="0"/>
          </a:p>
          <a:p>
            <a:pPr eaLnBrk="1" hangingPunct="1"/>
            <a:r>
              <a:rPr lang="de-DE" sz="1800" dirty="0"/>
              <a:t>Wichtig sind: </a:t>
            </a:r>
          </a:p>
          <a:p>
            <a:pPr eaLnBrk="1" hangingPunct="1"/>
            <a:r>
              <a:rPr lang="de-DE" sz="1800" b="1" dirty="0"/>
              <a:t>CYP: </a:t>
            </a:r>
            <a:r>
              <a:rPr lang="de-DE" sz="1800" b="1" dirty="0" err="1"/>
              <a:t>Cytochrom</a:t>
            </a:r>
            <a:r>
              <a:rPr lang="de-DE" sz="1800" b="1" dirty="0"/>
              <a:t> P450 3A4;</a:t>
            </a:r>
            <a:br>
              <a:rPr lang="de-DE" sz="1800" b="1" dirty="0"/>
            </a:br>
            <a:r>
              <a:rPr lang="de-DE" sz="1800" b="1" dirty="0"/>
              <a:t>PGP: P-</a:t>
            </a:r>
            <a:r>
              <a:rPr lang="de-DE" sz="1800" b="1" dirty="0" err="1"/>
              <a:t>Glykoprotein</a:t>
            </a:r>
            <a:r>
              <a:rPr lang="de-DE" sz="1800" b="1" dirty="0"/>
              <a:t> oder «Multi- </a:t>
            </a:r>
            <a:r>
              <a:rPr lang="de-DE" sz="1800" b="1" dirty="0" err="1"/>
              <a:t>drug</a:t>
            </a:r>
            <a:r>
              <a:rPr lang="de-DE" sz="1800" b="1" dirty="0"/>
              <a:t> Resistance Protein» MDR1</a:t>
            </a:r>
          </a:p>
        </p:txBody>
      </p:sp>
      <p:sp>
        <p:nvSpPr>
          <p:cNvPr id="35845" name="Textfeld 5"/>
          <p:cNvSpPr txBox="1">
            <a:spLocks noChangeArrowheads="1"/>
          </p:cNvSpPr>
          <p:nvPr/>
        </p:nvSpPr>
        <p:spPr bwMode="auto">
          <a:xfrm>
            <a:off x="7344834" y="6002339"/>
            <a:ext cx="42227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000"/>
              <a:t>Nach: Fattinger, Meier-Abt Schweiz Med Forum Nr. 29/30 23. Juli 2003 </a:t>
            </a:r>
            <a:r>
              <a:rPr lang="de-DE" sz="1800"/>
              <a:t> </a:t>
            </a:r>
          </a:p>
        </p:txBody>
      </p:sp>
    </p:spTree>
    <p:extLst>
      <p:ext uri="{BB962C8B-B14F-4D97-AF65-F5344CB8AC3E}">
        <p14:creationId xmlns:p14="http://schemas.microsoft.com/office/powerpoint/2010/main" val="155459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Tradition</a:t>
            </a:r>
          </a:p>
        </p:txBody>
      </p:sp>
      <p:sp>
        <p:nvSpPr>
          <p:cNvPr id="16386" name="Textfeld 2"/>
          <p:cNvSpPr txBox="1">
            <a:spLocks noChangeArrowheads="1"/>
          </p:cNvSpPr>
          <p:nvPr/>
        </p:nvSpPr>
        <p:spPr bwMode="auto">
          <a:xfrm>
            <a:off x="431801" y="3942154"/>
            <a:ext cx="11425767" cy="19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buClr>
                <a:srgbClr val="FF0000"/>
              </a:buClr>
              <a:buFont typeface="Wingdings" charset="0"/>
              <a:buChar char="ü"/>
            </a:pPr>
            <a:r>
              <a:rPr lang="de-DE" sz="1800" dirty="0">
                <a:cs typeface="Arial" charset="0"/>
              </a:rPr>
              <a:t>Arzneipflanzen und ihre Zubereitungen gehören zu den ältesten Heilmitteln, werden seit Menschengedenken angewendet und haben eine lange Tradition. </a:t>
            </a:r>
          </a:p>
          <a:p>
            <a:pPr eaLnBrk="1" hangingPunct="1">
              <a:spcBef>
                <a:spcPts val="600"/>
              </a:spcBef>
              <a:buClr>
                <a:srgbClr val="FF0000"/>
              </a:buClr>
              <a:buFont typeface="Wingdings" charset="0"/>
              <a:buChar char="ü"/>
            </a:pPr>
            <a:r>
              <a:rPr lang="de-DE" sz="1800" dirty="0">
                <a:cs typeface="Arial" charset="0"/>
              </a:rPr>
              <a:t>Ihre Anwendung ist eine jahrhundertelange Geschichte, deren Entwicklung durch Beobachtung und therapeutische Erfahrung geprägt ist. </a:t>
            </a:r>
          </a:p>
          <a:p>
            <a:pPr eaLnBrk="1" hangingPunct="1">
              <a:spcBef>
                <a:spcPts val="600"/>
              </a:spcBef>
              <a:buClr>
                <a:srgbClr val="FF0000"/>
              </a:buClr>
              <a:buFont typeface="Wingdings" charset="0"/>
              <a:buChar char="ü"/>
            </a:pPr>
            <a:r>
              <a:rPr lang="de-DE" sz="1800" dirty="0">
                <a:cs typeface="Arial" charset="0"/>
              </a:rPr>
              <a:t>Im Verlauf von Jahrtausenden erfolgte ihre Anwendung nach dem Prinzip „Trial </a:t>
            </a:r>
            <a:r>
              <a:rPr lang="de-DE" sz="1800" dirty="0" err="1">
                <a:cs typeface="Arial" charset="0"/>
              </a:rPr>
              <a:t>and</a:t>
            </a:r>
            <a:r>
              <a:rPr lang="de-DE" sz="1800" dirty="0">
                <a:cs typeface="Arial" charset="0"/>
              </a:rPr>
              <a:t> Error“, Bewährtes wurde fortgeschrieben, manches wurde aber auch abgelehnt.</a:t>
            </a:r>
          </a:p>
        </p:txBody>
      </p:sp>
      <p:pic>
        <p:nvPicPr>
          <p:cNvPr id="5" name="Bild 1" descr="Bildschirmfoto 2019-01-26 um 11.06.0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5673" y="1183584"/>
            <a:ext cx="5048580" cy="2561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feld 2"/>
          <p:cNvSpPr txBox="1">
            <a:spLocks noChangeArrowheads="1"/>
          </p:cNvSpPr>
          <p:nvPr/>
        </p:nvSpPr>
        <p:spPr bwMode="auto">
          <a:xfrm>
            <a:off x="7344834" y="3733011"/>
            <a:ext cx="441536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000" dirty="0"/>
              <a:t>Bildquelle: https://</a:t>
            </a:r>
            <a:r>
              <a:rPr lang="de-DE" sz="1000" dirty="0" err="1"/>
              <a:t>reizdarm.one</a:t>
            </a:r>
            <a:r>
              <a:rPr lang="de-DE" sz="1000" dirty="0"/>
              <a:t>/</a:t>
            </a:r>
            <a:r>
              <a:rPr lang="de-DE" sz="1000" dirty="0" err="1"/>
              <a:t>medikamente</a:t>
            </a:r>
            <a:r>
              <a:rPr lang="de-DE" sz="1000" dirty="0"/>
              <a:t>/iberogast/</a:t>
            </a:r>
          </a:p>
        </p:txBody>
      </p:sp>
    </p:spTree>
    <p:extLst>
      <p:ext uri="{BB962C8B-B14F-4D97-AF65-F5344CB8AC3E}">
        <p14:creationId xmlns:p14="http://schemas.microsoft.com/office/powerpoint/2010/main" val="82212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4"/>
          <p:cNvSpPr txBox="1">
            <a:spLocks noChangeArrowheads="1"/>
          </p:cNvSpPr>
          <p:nvPr/>
        </p:nvSpPr>
        <p:spPr bwMode="auto">
          <a:xfrm>
            <a:off x="888259" y="252413"/>
            <a:ext cx="10369549" cy="5842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de-DE" sz="3200" dirty="0">
              <a:latin typeface="Calibri" charset="0"/>
            </a:endParaRPr>
          </a:p>
        </p:txBody>
      </p:sp>
      <p:sp>
        <p:nvSpPr>
          <p:cNvPr id="3" name="Inhaltsplatzhalter 2"/>
          <p:cNvSpPr txBox="1">
            <a:spLocks/>
          </p:cNvSpPr>
          <p:nvPr/>
        </p:nvSpPr>
        <p:spPr bwMode="auto">
          <a:xfrm>
            <a:off x="719667" y="692150"/>
            <a:ext cx="11137900" cy="554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ts val="2300"/>
              </a:lnSpc>
              <a:buFontTx/>
              <a:buNone/>
              <a:defRPr/>
            </a:pPr>
            <a:endParaRPr lang="de-DE" altLang="de-DE" sz="1800" dirty="0">
              <a:latin typeface="Verdana" pitchFamily="34" charset="0"/>
            </a:endParaRPr>
          </a:p>
          <a:p>
            <a:pPr eaLnBrk="1" hangingPunct="1">
              <a:lnSpc>
                <a:spcPts val="2300"/>
              </a:lnSpc>
              <a:buFontTx/>
              <a:buNone/>
              <a:defRPr/>
            </a:pPr>
            <a:endParaRPr lang="de-DE" altLang="de-DE" sz="1800" dirty="0">
              <a:latin typeface="Arial"/>
              <a:cs typeface="Arial"/>
            </a:endParaRPr>
          </a:p>
          <a:p>
            <a:pPr marL="0" indent="0">
              <a:lnSpc>
                <a:spcPts val="2300"/>
              </a:lnSpc>
              <a:buFont typeface="Arial" charset="0"/>
              <a:buNone/>
              <a:defRPr/>
            </a:pPr>
            <a:r>
              <a:rPr lang="de-DE" altLang="de-DE" sz="1800" dirty="0">
                <a:latin typeface="Arial"/>
                <a:cs typeface="Arial"/>
              </a:rPr>
              <a:t>Wechselwirkungen, die sich auf die spezifische Wirkung, also den Wirkmechanismus eines Arzneistoffs beziehen. Diese Art von Wechselwirkung tritt immer dann ein, wenn verschiedene Wirkstoffe an ein und demselben Rezeptor oder Organ angreifen. Sie konkurrierenden dann um den gleichen Angriffsort.</a:t>
            </a:r>
          </a:p>
          <a:p>
            <a:pPr marL="0" indent="0">
              <a:lnSpc>
                <a:spcPts val="2300"/>
              </a:lnSpc>
              <a:buFont typeface="Arial" charset="0"/>
              <a:buNone/>
              <a:defRPr/>
            </a:pPr>
            <a:endParaRPr lang="de-DE" altLang="de-DE" sz="1800" dirty="0">
              <a:latin typeface="Arial"/>
              <a:cs typeface="Arial"/>
            </a:endParaRPr>
          </a:p>
          <a:p>
            <a:pPr eaLnBrk="1" hangingPunct="1">
              <a:lnSpc>
                <a:spcPts val="2300"/>
              </a:lnSpc>
              <a:buFontTx/>
              <a:buNone/>
              <a:defRPr/>
            </a:pPr>
            <a:r>
              <a:rPr lang="de-DE" altLang="de-DE" sz="1800" b="1" dirty="0">
                <a:latin typeface="Arial"/>
                <a:cs typeface="Arial"/>
              </a:rPr>
              <a:t>Additive oder synergistische Aktivität </a:t>
            </a:r>
          </a:p>
          <a:p>
            <a:pPr eaLnBrk="1" hangingPunct="1">
              <a:lnSpc>
                <a:spcPts val="2300"/>
              </a:lnSpc>
              <a:buFontTx/>
              <a:buNone/>
              <a:defRPr/>
            </a:pPr>
            <a:endParaRPr lang="de-DE" altLang="de-DE" sz="1800" dirty="0">
              <a:latin typeface="Arial"/>
              <a:cs typeface="Arial"/>
            </a:endParaRPr>
          </a:p>
          <a:p>
            <a:pPr eaLnBrk="1" hangingPunct="1">
              <a:lnSpc>
                <a:spcPts val="2300"/>
              </a:lnSpc>
              <a:spcBef>
                <a:spcPts val="0"/>
              </a:spcBef>
              <a:buClr>
                <a:srgbClr val="FF0000"/>
              </a:buClr>
              <a:buFont typeface="Wingdings" charset="2"/>
              <a:buChar char="ü"/>
              <a:defRPr/>
            </a:pPr>
            <a:r>
              <a:rPr lang="de-DE" altLang="de-DE" sz="1800" dirty="0">
                <a:latin typeface="Arial"/>
                <a:cs typeface="Arial"/>
              </a:rPr>
              <a:t>Baldrian und Alkohol</a:t>
            </a:r>
          </a:p>
          <a:p>
            <a:pPr marL="0" indent="0" eaLnBrk="1" hangingPunct="1">
              <a:lnSpc>
                <a:spcPts val="2300"/>
              </a:lnSpc>
              <a:spcBef>
                <a:spcPts val="0"/>
              </a:spcBef>
              <a:buClr>
                <a:srgbClr val="FF0000"/>
              </a:buClr>
              <a:buFont typeface="Arial" charset="0"/>
              <a:buNone/>
              <a:defRPr/>
            </a:pPr>
            <a:endParaRPr lang="de-DE" altLang="de-DE" sz="1800" dirty="0">
              <a:latin typeface="Arial"/>
              <a:cs typeface="Arial"/>
            </a:endParaRPr>
          </a:p>
          <a:p>
            <a:pPr eaLnBrk="1" hangingPunct="1">
              <a:lnSpc>
                <a:spcPts val="2300"/>
              </a:lnSpc>
              <a:spcBef>
                <a:spcPts val="0"/>
              </a:spcBef>
              <a:buClr>
                <a:srgbClr val="FF0000"/>
              </a:buClr>
              <a:buFont typeface="Wingdings" charset="2"/>
              <a:buChar char="ü"/>
              <a:defRPr/>
            </a:pPr>
            <a:r>
              <a:rPr lang="de-DE" altLang="de-DE" sz="1800" dirty="0">
                <a:latin typeface="Arial"/>
                <a:cs typeface="Arial"/>
              </a:rPr>
              <a:t>Johanniskraut und Serotoninwiederaufnahmehemmer (Fluoxetin=&gt;Serotonin-Syndrom)</a:t>
            </a:r>
          </a:p>
          <a:p>
            <a:pPr eaLnBrk="1" hangingPunct="1">
              <a:lnSpc>
                <a:spcPts val="2300"/>
              </a:lnSpc>
              <a:spcBef>
                <a:spcPts val="0"/>
              </a:spcBef>
              <a:buClr>
                <a:srgbClr val="FF0000"/>
              </a:buClr>
              <a:buFont typeface="Wingdings" charset="2"/>
              <a:buChar char="ü"/>
              <a:defRPr/>
            </a:pPr>
            <a:endParaRPr lang="de-DE" altLang="de-DE" sz="1800" dirty="0">
              <a:latin typeface="Arial"/>
              <a:cs typeface="Arial"/>
            </a:endParaRPr>
          </a:p>
          <a:p>
            <a:pPr eaLnBrk="1" hangingPunct="1">
              <a:lnSpc>
                <a:spcPts val="2300"/>
              </a:lnSpc>
              <a:spcBef>
                <a:spcPts val="0"/>
              </a:spcBef>
              <a:buClr>
                <a:srgbClr val="FF0000"/>
              </a:buClr>
              <a:buFont typeface="Wingdings" charset="2"/>
              <a:buChar char="ü"/>
              <a:defRPr/>
            </a:pPr>
            <a:r>
              <a:rPr lang="de-DE" altLang="de-DE" sz="1800" dirty="0">
                <a:latin typeface="Arial"/>
                <a:cs typeface="Arial"/>
              </a:rPr>
              <a:t>CAVE: wenn Effekt toxische Auswirkungen besitzt: Ginkgo und Aminoglykoside! </a:t>
            </a:r>
          </a:p>
          <a:p>
            <a:pPr marL="0" indent="0" eaLnBrk="1" hangingPunct="1">
              <a:lnSpc>
                <a:spcPts val="2300"/>
              </a:lnSpc>
              <a:spcBef>
                <a:spcPts val="0"/>
              </a:spcBef>
              <a:buClr>
                <a:srgbClr val="FF0000"/>
              </a:buClr>
              <a:buFont typeface="Arial" charset="0"/>
              <a:buNone/>
              <a:defRPr/>
            </a:pPr>
            <a:endParaRPr lang="de-DE" altLang="de-DE" sz="1800" dirty="0"/>
          </a:p>
        </p:txBody>
      </p:sp>
      <p:sp>
        <p:nvSpPr>
          <p:cNvPr id="4" name="Titel 1"/>
          <p:cNvSpPr>
            <a:spLocks/>
          </p:cNvSpPr>
          <p:nvPr/>
        </p:nvSpPr>
        <p:spPr bwMode="auto">
          <a:xfrm>
            <a:off x="2403156" y="260351"/>
            <a:ext cx="7394948" cy="523220"/>
          </a:xfrm>
          <a:prstGeom prst="rect">
            <a:avLst/>
          </a:prstGeom>
          <a:noFill/>
        </p:spPr>
        <p:txBody>
          <a:bodyPr wrap="none">
            <a:spAutoFit/>
          </a:bodyPr>
          <a:lstStyle/>
          <a:p>
            <a:pPr>
              <a:defRPr/>
            </a:pPr>
            <a:r>
              <a:rPr lang="de-DE" altLang="de-DE" sz="2000" b="1" dirty="0">
                <a:solidFill>
                  <a:srgbClr val="97BF0D"/>
                </a:solidFill>
                <a:latin typeface="+mj-lt"/>
              </a:rPr>
              <a:t> </a:t>
            </a:r>
            <a:r>
              <a:rPr lang="de-DE" altLang="de-DE" sz="2800" b="1" dirty="0">
                <a:solidFill>
                  <a:srgbClr val="000000"/>
                </a:solidFill>
                <a:latin typeface="Arial"/>
                <a:cs typeface="Arial"/>
              </a:rPr>
              <a:t>Pharmakodynamische Wechselwirkungen</a:t>
            </a:r>
          </a:p>
        </p:txBody>
      </p:sp>
    </p:spTree>
    <p:extLst>
      <p:ext uri="{BB962C8B-B14F-4D97-AF65-F5344CB8AC3E}">
        <p14:creationId xmlns:p14="http://schemas.microsoft.com/office/powerpoint/2010/main" val="78696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865718" y="3717926"/>
            <a:ext cx="10562167" cy="79216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Rechteck 3"/>
          <p:cNvSpPr/>
          <p:nvPr/>
        </p:nvSpPr>
        <p:spPr>
          <a:xfrm>
            <a:off x="865718" y="1341438"/>
            <a:ext cx="10562167" cy="122396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9939" name="Rechteck 2"/>
          <p:cNvSpPr>
            <a:spLocks noChangeArrowheads="1"/>
          </p:cNvSpPr>
          <p:nvPr/>
        </p:nvSpPr>
        <p:spPr bwMode="auto">
          <a:xfrm>
            <a:off x="963085" y="2671335"/>
            <a:ext cx="10466916" cy="646112"/>
          </a:xfrm>
          <a:prstGeom prst="rect">
            <a:avLst/>
          </a:prstGeom>
          <a:noFill/>
          <a:ln w="9525">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de-DE" dirty="0">
                <a:latin typeface="Arial"/>
                <a:cs typeface="Arial"/>
              </a:rPr>
              <a:t>Hochwertige Phytopharmaka gibt es nur in der Apotheke, </a:t>
            </a:r>
          </a:p>
          <a:p>
            <a:r>
              <a:rPr lang="de-DE" dirty="0">
                <a:latin typeface="Arial"/>
                <a:cs typeface="Arial"/>
              </a:rPr>
              <a:t>Wer woanders irgendein Produkt kauft, spart meistens am falschen Ende</a:t>
            </a:r>
            <a:r>
              <a:rPr lang="de-DE" dirty="0">
                <a:cs typeface="Arial" charset="0"/>
              </a:rPr>
              <a:t>.</a:t>
            </a:r>
          </a:p>
        </p:txBody>
      </p:sp>
      <p:sp>
        <p:nvSpPr>
          <p:cNvPr id="39940" name="Textfeld 4"/>
          <p:cNvSpPr txBox="1">
            <a:spLocks noChangeArrowheads="1"/>
          </p:cNvSpPr>
          <p:nvPr/>
        </p:nvSpPr>
        <p:spPr bwMode="auto">
          <a:xfrm>
            <a:off x="977271" y="3729039"/>
            <a:ext cx="9792365" cy="923925"/>
          </a:xfrm>
          <a:prstGeom prst="rect">
            <a:avLst/>
          </a:prstGeom>
          <a:solidFill>
            <a:srgbClr val="FFFFFF"/>
          </a:solidFill>
          <a:ln w="28575">
            <a:solidFill>
              <a:srgbClr val="FFFFFF"/>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a:cs typeface="Arial" charset="0"/>
              </a:rPr>
              <a:t>Als Multi-Target-Präparate haben Phytopharmaka mehrere Wirkkomponenten und besitzen weniger Nebenwirkungen als </a:t>
            </a:r>
            <a:br>
              <a:rPr lang="de-DE" sz="1800" dirty="0">
                <a:cs typeface="Arial" charset="0"/>
              </a:rPr>
            </a:br>
            <a:r>
              <a:rPr lang="de-DE" sz="1800" dirty="0">
                <a:cs typeface="Arial" charset="0"/>
              </a:rPr>
              <a:t>chemisch-synthetische Arzneimittel.</a:t>
            </a:r>
          </a:p>
        </p:txBody>
      </p:sp>
      <p:sp>
        <p:nvSpPr>
          <p:cNvPr id="7" name="Rechteck 6"/>
          <p:cNvSpPr/>
          <p:nvPr/>
        </p:nvSpPr>
        <p:spPr>
          <a:xfrm>
            <a:off x="960110" y="4868863"/>
            <a:ext cx="9843848" cy="79216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dirty="0">
                <a:solidFill>
                  <a:schemeClr val="tx1"/>
                </a:solidFill>
                <a:latin typeface="Arial"/>
                <a:ea typeface="ＭＳ Ｐゴシック" charset="0"/>
                <a:cs typeface="Arial"/>
              </a:rPr>
              <a:t>Einige Phytopharmaka (Johanniskraut/Ginkgo) können bei bestimmten Erkrankungen auf Kassenrezept verordnet werden</a:t>
            </a:r>
            <a:r>
              <a:rPr lang="de-DE" dirty="0">
                <a:solidFill>
                  <a:schemeClr val="tx1"/>
                </a:solidFill>
                <a:latin typeface="Arial"/>
                <a:ea typeface="Arial" charset="0"/>
                <a:cs typeface="Arial"/>
              </a:rPr>
              <a:t>.</a:t>
            </a:r>
          </a:p>
        </p:txBody>
      </p:sp>
      <p:sp>
        <p:nvSpPr>
          <p:cNvPr id="39942" name="Rechteck 1"/>
          <p:cNvSpPr>
            <a:spLocks noChangeArrowheads="1"/>
          </p:cNvSpPr>
          <p:nvPr/>
        </p:nvSpPr>
        <p:spPr bwMode="auto">
          <a:xfrm>
            <a:off x="960967" y="1414464"/>
            <a:ext cx="10318751"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dirty="0">
                <a:latin typeface="Arial"/>
                <a:cs typeface="Arial"/>
              </a:rPr>
              <a:t>Es gibt eine unüberschaubare Zahl von pflanzlichen Präparaten. Nicht alle sind gleichermaßen hochwertig und gut auf ihre Wirksamkeit und </a:t>
            </a:r>
            <a:br>
              <a:rPr lang="de-DE" dirty="0">
                <a:latin typeface="Arial"/>
                <a:cs typeface="Arial"/>
              </a:rPr>
            </a:br>
            <a:r>
              <a:rPr lang="de-DE" dirty="0">
                <a:latin typeface="Arial"/>
                <a:cs typeface="Arial"/>
              </a:rPr>
              <a:t>Verträglichkeit untersucht.</a:t>
            </a:r>
          </a:p>
        </p:txBody>
      </p:sp>
      <p:sp>
        <p:nvSpPr>
          <p:cNvPr id="11" name="Rechteck 10"/>
          <p:cNvSpPr/>
          <p:nvPr/>
        </p:nvSpPr>
        <p:spPr>
          <a:xfrm>
            <a:off x="848784" y="1341439"/>
            <a:ext cx="10623549" cy="4535487"/>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39944"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Was ist zu beachten........</a:t>
            </a:r>
          </a:p>
        </p:txBody>
      </p:sp>
    </p:spTree>
    <p:extLst>
      <p:ext uri="{BB962C8B-B14F-4D97-AF65-F5344CB8AC3E}">
        <p14:creationId xmlns:p14="http://schemas.microsoft.com/office/powerpoint/2010/main" val="163764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err="1">
                <a:latin typeface="Arial"/>
                <a:cs typeface="Arial"/>
              </a:rPr>
              <a:t>Schlußfolgerungen</a:t>
            </a:r>
            <a:endParaRPr lang="de-DE" sz="2800" b="1" dirty="0">
              <a:latin typeface="Arial"/>
              <a:cs typeface="Arial"/>
            </a:endParaRPr>
          </a:p>
        </p:txBody>
      </p:sp>
      <p:sp>
        <p:nvSpPr>
          <p:cNvPr id="3" name="Textfeld 2"/>
          <p:cNvSpPr txBox="1"/>
          <p:nvPr/>
        </p:nvSpPr>
        <p:spPr>
          <a:xfrm>
            <a:off x="527051" y="1019176"/>
            <a:ext cx="11330516" cy="4715137"/>
          </a:xfrm>
          <a:prstGeom prst="rect">
            <a:avLst/>
          </a:prstGeom>
          <a:noFill/>
        </p:spPr>
        <p:txBody>
          <a:bodyPr>
            <a:spAutoFit/>
          </a:bodyPr>
          <a:lstStyle/>
          <a:p>
            <a:pPr marL="285750" indent="-285750">
              <a:lnSpc>
                <a:spcPct val="110000"/>
              </a:lnSpc>
              <a:spcBef>
                <a:spcPts val="600"/>
              </a:spcBef>
              <a:buSzPct val="125000"/>
              <a:buFont typeface="Arial"/>
              <a:buChar char="•"/>
              <a:defRPr/>
            </a:pPr>
            <a:r>
              <a:rPr lang="de-DE" dirty="0">
                <a:latin typeface="Arial"/>
                <a:cs typeface="Arial"/>
              </a:rPr>
              <a:t>Der Stellenwert von Phytopharmaka in der Arzneimitteltherapie ist unumstritten. Die positiven Aspekte  vieler Phytopharmaka - gute Wirksamkeit und Verträglichkeit, wenig unerwünschte Wirkungen, große therapeutische Breite, viele Einsatzgebiete - werden von vielen Ärzten und Apothekern geschätzt und führen zu einer gesteigerten Nachfrage der Patienten. </a:t>
            </a:r>
          </a:p>
          <a:p>
            <a:pPr marL="285750" indent="-285750">
              <a:lnSpc>
                <a:spcPct val="110000"/>
              </a:lnSpc>
              <a:spcBef>
                <a:spcPts val="600"/>
              </a:spcBef>
              <a:buSzPct val="125000"/>
              <a:buFont typeface="Arial"/>
              <a:buChar char="•"/>
              <a:defRPr/>
            </a:pPr>
            <a:r>
              <a:rPr lang="de-DE" dirty="0">
                <a:latin typeface="Arial"/>
                <a:cs typeface="Arial"/>
              </a:rPr>
              <a:t>Generell sollte gelten, dass Arzneimittel im Rahmen einer Therapie „angemessen“ eingesetzt werden. Wird dies ernst genommen, </a:t>
            </a:r>
            <a:r>
              <a:rPr lang="de-DE" dirty="0" err="1">
                <a:latin typeface="Arial"/>
                <a:cs typeface="Arial"/>
              </a:rPr>
              <a:t>müssen</a:t>
            </a:r>
            <a:r>
              <a:rPr lang="de-DE" dirty="0">
                <a:latin typeface="Arial"/>
                <a:cs typeface="Arial"/>
              </a:rPr>
              <a:t> Phytopharmaka als echte Option bei bestimmten Erkrankungen berücksichtigt werden. </a:t>
            </a:r>
          </a:p>
          <a:p>
            <a:pPr marL="285750" indent="-285750">
              <a:lnSpc>
                <a:spcPct val="110000"/>
              </a:lnSpc>
              <a:spcBef>
                <a:spcPts val="600"/>
              </a:spcBef>
              <a:buSzPct val="125000"/>
              <a:buFont typeface="Arial"/>
              <a:buChar char="•"/>
              <a:defRPr/>
            </a:pPr>
            <a:r>
              <a:rPr lang="de-DE" dirty="0">
                <a:latin typeface="Arial"/>
                <a:cs typeface="Arial"/>
              </a:rPr>
              <a:t>Phytopharmaka können bei einigen Indikationen chemisch definierten Arzneimittel ersetzen oder können entsprechende Behandlungen ergänzen. Mehr und mehr werden Phytopharmaka in Leitlinien erwähnt, wenngleich es insgesamt noch wenige sind.</a:t>
            </a:r>
          </a:p>
          <a:p>
            <a:pPr>
              <a:lnSpc>
                <a:spcPct val="110000"/>
              </a:lnSpc>
              <a:spcBef>
                <a:spcPts val="600"/>
              </a:spcBef>
              <a:buSzPct val="125000"/>
              <a:defRPr/>
            </a:pPr>
            <a:endParaRPr lang="de-DE" dirty="0">
              <a:latin typeface="Arial"/>
              <a:cs typeface="Arial"/>
            </a:endParaRPr>
          </a:p>
          <a:p>
            <a:pPr>
              <a:lnSpc>
                <a:spcPct val="110000"/>
              </a:lnSpc>
              <a:spcBef>
                <a:spcPts val="600"/>
              </a:spcBef>
              <a:buSzPct val="125000"/>
              <a:defRPr/>
            </a:pPr>
            <a:r>
              <a:rPr lang="de-DE" b="1" dirty="0">
                <a:solidFill>
                  <a:srgbClr val="FF0000"/>
                </a:solidFill>
                <a:latin typeface="Arial"/>
                <a:cs typeface="Arial"/>
              </a:rPr>
              <a:t>Die Potenziale dieser Wirkstoffe müssen im täglichen Gebrauch ausschöpfen aber auch ihre Grenzen erkennen werden.</a:t>
            </a:r>
          </a:p>
          <a:p>
            <a:pPr>
              <a:spcBef>
                <a:spcPts val="600"/>
              </a:spcBef>
              <a:buSzPct val="125000"/>
              <a:defRPr/>
            </a:pPr>
            <a:r>
              <a:rPr lang="de-DE" b="1" dirty="0">
                <a:solidFill>
                  <a:srgbClr val="FF0000"/>
                </a:solidFill>
                <a:latin typeface="Arial"/>
                <a:cs typeface="Arial"/>
              </a:rPr>
              <a:t>Klug entscheiden im Interesse des Patienten – muss die Devise lauten! </a:t>
            </a:r>
            <a:endParaRPr lang="de-DE" dirty="0">
              <a:latin typeface="Arial"/>
              <a:cs typeface="Arial"/>
            </a:endParaRPr>
          </a:p>
        </p:txBody>
      </p:sp>
    </p:spTree>
    <p:extLst>
      <p:ext uri="{BB962C8B-B14F-4D97-AF65-F5344CB8AC3E}">
        <p14:creationId xmlns:p14="http://schemas.microsoft.com/office/powerpoint/2010/main" val="383446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erade Verbindung 1"/>
          <p:cNvCxnSpPr/>
          <p:nvPr/>
        </p:nvCxnSpPr>
        <p:spPr>
          <a:xfrm>
            <a:off x="0" y="620713"/>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989" name="Textfeld 6"/>
          <p:cNvSpPr txBox="1">
            <a:spLocks noChangeArrowheads="1"/>
          </p:cNvSpPr>
          <p:nvPr/>
        </p:nvSpPr>
        <p:spPr bwMode="auto">
          <a:xfrm>
            <a:off x="1522499" y="3228849"/>
            <a:ext cx="911018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4000" b="1" dirty="0">
                <a:solidFill>
                  <a:srgbClr val="FF0000"/>
                </a:solidFill>
              </a:rPr>
              <a:t>Vielen Dank für Ihre Aufmerksamkeit</a:t>
            </a:r>
          </a:p>
        </p:txBody>
      </p:sp>
      <p:pic>
        <p:nvPicPr>
          <p:cNvPr id="3" name="Bild 2"/>
          <p:cNvPicPr>
            <a:picLocks noChangeAspect="1"/>
          </p:cNvPicPr>
          <p:nvPr/>
        </p:nvPicPr>
        <p:blipFill>
          <a:blip r:embed="rId2"/>
          <a:stretch>
            <a:fillRect/>
          </a:stretch>
        </p:blipFill>
        <p:spPr>
          <a:xfrm>
            <a:off x="364436" y="815151"/>
            <a:ext cx="2896733" cy="2165408"/>
          </a:xfrm>
          <a:prstGeom prst="rect">
            <a:avLst/>
          </a:prstGeom>
        </p:spPr>
      </p:pic>
      <p:pic>
        <p:nvPicPr>
          <p:cNvPr id="4" name="Bild 3"/>
          <p:cNvPicPr>
            <a:picLocks noChangeAspect="1"/>
          </p:cNvPicPr>
          <p:nvPr/>
        </p:nvPicPr>
        <p:blipFill>
          <a:blip r:embed="rId3"/>
          <a:stretch>
            <a:fillRect/>
          </a:stretch>
        </p:blipFill>
        <p:spPr>
          <a:xfrm>
            <a:off x="4479421" y="849465"/>
            <a:ext cx="3243794" cy="2173021"/>
          </a:xfrm>
          <a:prstGeom prst="rect">
            <a:avLst/>
          </a:prstGeom>
        </p:spPr>
      </p:pic>
      <p:pic>
        <p:nvPicPr>
          <p:cNvPr id="5" name="Bild 4"/>
          <p:cNvPicPr>
            <a:picLocks noChangeAspect="1"/>
          </p:cNvPicPr>
          <p:nvPr/>
        </p:nvPicPr>
        <p:blipFill>
          <a:blip r:embed="rId4"/>
          <a:stretch>
            <a:fillRect/>
          </a:stretch>
        </p:blipFill>
        <p:spPr>
          <a:xfrm>
            <a:off x="8337915" y="868564"/>
            <a:ext cx="3221194" cy="2141841"/>
          </a:xfrm>
          <a:prstGeom prst="rect">
            <a:avLst/>
          </a:prstGeom>
        </p:spPr>
      </p:pic>
      <p:pic>
        <p:nvPicPr>
          <p:cNvPr id="6" name="Bild 5"/>
          <p:cNvPicPr>
            <a:picLocks noChangeAspect="1"/>
          </p:cNvPicPr>
          <p:nvPr/>
        </p:nvPicPr>
        <p:blipFill>
          <a:blip r:embed="rId5"/>
          <a:stretch>
            <a:fillRect/>
          </a:stretch>
        </p:blipFill>
        <p:spPr>
          <a:xfrm>
            <a:off x="4680484" y="4067171"/>
            <a:ext cx="2839502" cy="2231350"/>
          </a:xfrm>
          <a:prstGeom prst="rect">
            <a:avLst/>
          </a:prstGeom>
        </p:spPr>
      </p:pic>
      <p:sp>
        <p:nvSpPr>
          <p:cNvPr id="12" name="Textfeld 2"/>
          <p:cNvSpPr txBox="1">
            <a:spLocks noChangeArrowheads="1"/>
          </p:cNvSpPr>
          <p:nvPr/>
        </p:nvSpPr>
        <p:spPr bwMode="auto">
          <a:xfrm>
            <a:off x="6272209" y="6341635"/>
            <a:ext cx="324454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000" dirty="0"/>
              <a:t>Bildquelle: Kooperation Phytopharmaka, U. </a:t>
            </a:r>
            <a:r>
              <a:rPr lang="de-DE" sz="1000" dirty="0" err="1"/>
              <a:t>Bühring</a:t>
            </a:r>
            <a:endParaRPr lang="de-DE" sz="1000" dirty="0"/>
          </a:p>
        </p:txBody>
      </p:sp>
    </p:spTree>
    <p:extLst>
      <p:ext uri="{BB962C8B-B14F-4D97-AF65-F5344CB8AC3E}">
        <p14:creationId xmlns:p14="http://schemas.microsoft.com/office/powerpoint/2010/main" val="34014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de-DE" sz="2800" b="1" dirty="0">
                <a:latin typeface="Arial"/>
                <a:cs typeface="Arial"/>
              </a:rPr>
              <a:t>Der Weg in die Moderne</a:t>
            </a:r>
          </a:p>
        </p:txBody>
      </p:sp>
      <p:pic>
        <p:nvPicPr>
          <p:cNvPr id="17410" name="Bild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1800" y="1052513"/>
            <a:ext cx="2025651"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Bild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7467" y="1052513"/>
            <a:ext cx="2370667" cy="215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6576485" y="1052514"/>
            <a:ext cx="2374900"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9906001" y="1052514"/>
            <a:ext cx="1951567"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Pfeil nach unten 6"/>
          <p:cNvSpPr/>
          <p:nvPr/>
        </p:nvSpPr>
        <p:spPr>
          <a:xfrm>
            <a:off x="1007533" y="3746500"/>
            <a:ext cx="863600" cy="7620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 name="Textfeld 8"/>
          <p:cNvSpPr txBox="1"/>
          <p:nvPr/>
        </p:nvSpPr>
        <p:spPr>
          <a:xfrm>
            <a:off x="10132485" y="3213101"/>
            <a:ext cx="1265942" cy="461665"/>
          </a:xfrm>
          <a:prstGeom prst="rect">
            <a:avLst/>
          </a:prstGeom>
          <a:noFill/>
        </p:spPr>
        <p:txBody>
          <a:bodyPr wrap="none">
            <a:spAutoFit/>
          </a:bodyPr>
          <a:lstStyle/>
          <a:p>
            <a:pPr>
              <a:defRPr/>
            </a:pPr>
            <a:r>
              <a:rPr lang="de-DE" sz="1200" dirty="0" err="1">
                <a:latin typeface="+mj-lt"/>
              </a:rPr>
              <a:t>Nagai</a:t>
            </a:r>
            <a:r>
              <a:rPr lang="de-DE" sz="1200" dirty="0">
                <a:latin typeface="+mj-lt"/>
              </a:rPr>
              <a:t> </a:t>
            </a:r>
            <a:r>
              <a:rPr lang="de-DE" sz="1200" dirty="0" err="1">
                <a:latin typeface="+mj-lt"/>
              </a:rPr>
              <a:t>Nagayoshi</a:t>
            </a:r>
            <a:r>
              <a:rPr lang="de-DE" sz="1200" dirty="0">
                <a:latin typeface="+mj-lt"/>
              </a:rPr>
              <a:t> </a:t>
            </a:r>
          </a:p>
          <a:p>
            <a:pPr>
              <a:defRPr/>
            </a:pPr>
            <a:r>
              <a:rPr lang="de-DE" sz="1200" dirty="0">
                <a:latin typeface="+mj-lt"/>
              </a:rPr>
              <a:t>(1844-1929</a:t>
            </a:r>
          </a:p>
        </p:txBody>
      </p:sp>
      <p:sp>
        <p:nvSpPr>
          <p:cNvPr id="10" name="Pfeil nach unten 9"/>
          <p:cNvSpPr/>
          <p:nvPr/>
        </p:nvSpPr>
        <p:spPr>
          <a:xfrm>
            <a:off x="10416117" y="3743711"/>
            <a:ext cx="863600" cy="7620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 name="Textfeld 10"/>
          <p:cNvSpPr txBox="1"/>
          <p:nvPr/>
        </p:nvSpPr>
        <p:spPr>
          <a:xfrm>
            <a:off x="239185" y="3213101"/>
            <a:ext cx="1749197" cy="461665"/>
          </a:xfrm>
          <a:prstGeom prst="rect">
            <a:avLst/>
          </a:prstGeom>
          <a:noFill/>
        </p:spPr>
        <p:txBody>
          <a:bodyPr wrap="none">
            <a:spAutoFit/>
          </a:bodyPr>
          <a:lstStyle/>
          <a:p>
            <a:pPr>
              <a:defRPr/>
            </a:pPr>
            <a:r>
              <a:rPr lang="de-DE" sz="1200" dirty="0">
                <a:latin typeface="+mj-lt"/>
              </a:rPr>
              <a:t>Friedrich W. A. </a:t>
            </a:r>
            <a:r>
              <a:rPr lang="de-DE" sz="1200" dirty="0" err="1">
                <a:latin typeface="+mj-lt"/>
              </a:rPr>
              <a:t>Sertürner</a:t>
            </a:r>
            <a:r>
              <a:rPr lang="de-DE" sz="1200" dirty="0">
                <a:latin typeface="+mj-lt"/>
              </a:rPr>
              <a:t> </a:t>
            </a:r>
          </a:p>
          <a:p>
            <a:pPr>
              <a:defRPr/>
            </a:pPr>
            <a:r>
              <a:rPr lang="de-DE" sz="1200" dirty="0">
                <a:latin typeface="+mj-lt"/>
              </a:rPr>
              <a:t>(1783-1841)</a:t>
            </a:r>
          </a:p>
        </p:txBody>
      </p:sp>
      <p:sp>
        <p:nvSpPr>
          <p:cNvPr id="13" name="Textfeld 12"/>
          <p:cNvSpPr txBox="1"/>
          <p:nvPr/>
        </p:nvSpPr>
        <p:spPr>
          <a:xfrm>
            <a:off x="3854451" y="3213101"/>
            <a:ext cx="1267294" cy="461665"/>
          </a:xfrm>
          <a:prstGeom prst="rect">
            <a:avLst/>
          </a:prstGeom>
          <a:noFill/>
        </p:spPr>
        <p:txBody>
          <a:bodyPr wrap="none">
            <a:spAutoFit/>
          </a:bodyPr>
          <a:lstStyle/>
          <a:p>
            <a:pPr>
              <a:defRPr/>
            </a:pPr>
            <a:r>
              <a:rPr lang="de-DE" sz="1200" dirty="0">
                <a:latin typeface="+mj-lt"/>
              </a:rPr>
              <a:t>Ferdinand Runge </a:t>
            </a:r>
          </a:p>
          <a:p>
            <a:pPr>
              <a:defRPr/>
            </a:pPr>
            <a:r>
              <a:rPr lang="de-DE" sz="1200" dirty="0">
                <a:latin typeface="+mj-lt"/>
              </a:rPr>
              <a:t>(1794-1867)</a:t>
            </a:r>
          </a:p>
        </p:txBody>
      </p:sp>
      <p:sp>
        <p:nvSpPr>
          <p:cNvPr id="14" name="Textfeld 13"/>
          <p:cNvSpPr txBox="1"/>
          <p:nvPr/>
        </p:nvSpPr>
        <p:spPr>
          <a:xfrm>
            <a:off x="6769100" y="3213101"/>
            <a:ext cx="1608133" cy="461665"/>
          </a:xfrm>
          <a:prstGeom prst="rect">
            <a:avLst/>
          </a:prstGeom>
          <a:noFill/>
        </p:spPr>
        <p:txBody>
          <a:bodyPr wrap="none">
            <a:spAutoFit/>
          </a:bodyPr>
          <a:lstStyle/>
          <a:p>
            <a:pPr>
              <a:defRPr/>
            </a:pPr>
            <a:r>
              <a:rPr lang="de-DE" sz="1200" dirty="0">
                <a:latin typeface="+mj-lt"/>
              </a:rPr>
              <a:t>Pierre-Joseph Pelletier </a:t>
            </a:r>
          </a:p>
          <a:p>
            <a:pPr>
              <a:defRPr/>
            </a:pPr>
            <a:r>
              <a:rPr lang="de-DE" sz="1200" dirty="0">
                <a:latin typeface="+mj-lt"/>
              </a:rPr>
              <a:t>1788-1842</a:t>
            </a:r>
          </a:p>
        </p:txBody>
      </p:sp>
      <p:sp>
        <p:nvSpPr>
          <p:cNvPr id="17420" name="Rechteck 14"/>
          <p:cNvSpPr>
            <a:spLocks noChangeArrowheads="1"/>
          </p:cNvSpPr>
          <p:nvPr/>
        </p:nvSpPr>
        <p:spPr bwMode="auto">
          <a:xfrm>
            <a:off x="334433" y="4797429"/>
            <a:ext cx="11618384"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ts val="600"/>
              </a:spcBef>
              <a:buClr>
                <a:srgbClr val="FF0000"/>
              </a:buClr>
            </a:pPr>
            <a:r>
              <a:rPr lang="de-DE" dirty="0">
                <a:latin typeface="Arial"/>
                <a:cs typeface="Arial"/>
              </a:rPr>
              <a:t>Durch die großen Erfolge, die ab etwa 1900 durch synthetische Arzneimittel und später durch Antibiotika erzielt wurden, verloren pflanzliche Arzneimittel viel von ihrer Bedeutung. </a:t>
            </a:r>
          </a:p>
          <a:p>
            <a:pPr>
              <a:spcBef>
                <a:spcPts val="600"/>
              </a:spcBef>
              <a:buClr>
                <a:srgbClr val="FF0000"/>
              </a:buClr>
            </a:pPr>
            <a:r>
              <a:rPr lang="de-DE" dirty="0">
                <a:latin typeface="Arial"/>
                <a:cs typeface="Arial"/>
              </a:rPr>
              <a:t>Ab den 1960er Jahren stieg allerdings das Interesse an „natürlichen Heilmitteln“ und damit an der Phytotherapie wieder stark und anhaltend an. </a:t>
            </a:r>
          </a:p>
        </p:txBody>
      </p:sp>
      <p:sp>
        <p:nvSpPr>
          <p:cNvPr id="16" name="Pfeil nach unten 15"/>
          <p:cNvSpPr/>
          <p:nvPr/>
        </p:nvSpPr>
        <p:spPr>
          <a:xfrm>
            <a:off x="4078818" y="3735130"/>
            <a:ext cx="865716" cy="763587"/>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7" name="Pfeil nach unten 16"/>
          <p:cNvSpPr/>
          <p:nvPr/>
        </p:nvSpPr>
        <p:spPr>
          <a:xfrm>
            <a:off x="7247467" y="3710974"/>
            <a:ext cx="865717" cy="7620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8" name="Textfeld 17"/>
          <p:cNvSpPr txBox="1"/>
          <p:nvPr/>
        </p:nvSpPr>
        <p:spPr>
          <a:xfrm>
            <a:off x="925611" y="4532830"/>
            <a:ext cx="1025378" cy="369332"/>
          </a:xfrm>
          <a:prstGeom prst="rect">
            <a:avLst/>
          </a:prstGeom>
          <a:noFill/>
        </p:spPr>
        <p:txBody>
          <a:bodyPr wrap="none">
            <a:spAutoFit/>
          </a:bodyPr>
          <a:lstStyle/>
          <a:p>
            <a:pPr>
              <a:defRPr/>
            </a:pPr>
            <a:r>
              <a:rPr lang="de-DE" b="1" dirty="0">
                <a:latin typeface="+mj-lt"/>
              </a:rPr>
              <a:t>Morphin</a:t>
            </a:r>
          </a:p>
        </p:txBody>
      </p:sp>
      <p:sp>
        <p:nvSpPr>
          <p:cNvPr id="19" name="Textfeld 18"/>
          <p:cNvSpPr txBox="1"/>
          <p:nvPr/>
        </p:nvSpPr>
        <p:spPr>
          <a:xfrm>
            <a:off x="3502225" y="4506143"/>
            <a:ext cx="1739178" cy="369332"/>
          </a:xfrm>
          <a:prstGeom prst="rect">
            <a:avLst/>
          </a:prstGeom>
          <a:noFill/>
        </p:spPr>
        <p:txBody>
          <a:bodyPr wrap="none">
            <a:spAutoFit/>
          </a:bodyPr>
          <a:lstStyle/>
          <a:p>
            <a:pPr>
              <a:defRPr/>
            </a:pPr>
            <a:r>
              <a:rPr lang="de-DE" b="1" dirty="0">
                <a:latin typeface="+mj-lt"/>
              </a:rPr>
              <a:t>Koffein/Thymol</a:t>
            </a:r>
          </a:p>
        </p:txBody>
      </p:sp>
      <p:sp>
        <p:nvSpPr>
          <p:cNvPr id="20" name="Textfeld 19"/>
          <p:cNvSpPr txBox="1"/>
          <p:nvPr/>
        </p:nvSpPr>
        <p:spPr>
          <a:xfrm>
            <a:off x="6383867" y="4541411"/>
            <a:ext cx="1977337" cy="369332"/>
          </a:xfrm>
          <a:prstGeom prst="rect">
            <a:avLst/>
          </a:prstGeom>
          <a:noFill/>
        </p:spPr>
        <p:txBody>
          <a:bodyPr wrap="none">
            <a:spAutoFit/>
          </a:bodyPr>
          <a:lstStyle/>
          <a:p>
            <a:pPr>
              <a:defRPr/>
            </a:pPr>
            <a:r>
              <a:rPr lang="de-DE" b="1" dirty="0">
                <a:latin typeface="+mj-lt"/>
              </a:rPr>
              <a:t>Strychnin/</a:t>
            </a:r>
            <a:r>
              <a:rPr lang="de-DE" b="1" dirty="0" err="1">
                <a:latin typeface="+mj-lt"/>
              </a:rPr>
              <a:t>Emedin</a:t>
            </a:r>
            <a:endParaRPr lang="de-DE" b="1" dirty="0">
              <a:latin typeface="+mj-lt"/>
            </a:endParaRPr>
          </a:p>
        </p:txBody>
      </p:sp>
      <p:sp>
        <p:nvSpPr>
          <p:cNvPr id="21" name="Textfeld 20"/>
          <p:cNvSpPr txBox="1"/>
          <p:nvPr/>
        </p:nvSpPr>
        <p:spPr>
          <a:xfrm>
            <a:off x="9552518" y="4524249"/>
            <a:ext cx="1969221" cy="369332"/>
          </a:xfrm>
          <a:prstGeom prst="rect">
            <a:avLst/>
          </a:prstGeom>
          <a:noFill/>
        </p:spPr>
        <p:txBody>
          <a:bodyPr wrap="none">
            <a:spAutoFit/>
          </a:bodyPr>
          <a:lstStyle/>
          <a:p>
            <a:pPr>
              <a:defRPr/>
            </a:pPr>
            <a:r>
              <a:rPr lang="de-DE" b="1" dirty="0">
                <a:latin typeface="+mj-lt"/>
              </a:rPr>
              <a:t>Eugenol/</a:t>
            </a:r>
            <a:r>
              <a:rPr lang="de-DE" b="1" dirty="0" err="1">
                <a:latin typeface="+mj-lt"/>
              </a:rPr>
              <a:t>Ephedrin</a:t>
            </a:r>
            <a:endParaRPr lang="de-DE" b="1" dirty="0">
              <a:latin typeface="+mj-lt"/>
            </a:endParaRPr>
          </a:p>
        </p:txBody>
      </p:sp>
    </p:spTree>
    <p:extLst>
      <p:ext uri="{BB962C8B-B14F-4D97-AF65-F5344CB8AC3E}">
        <p14:creationId xmlns:p14="http://schemas.microsoft.com/office/powerpoint/2010/main" val="191532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de-DE" sz="2800" b="1" dirty="0">
                <a:latin typeface="Arial"/>
                <a:cs typeface="Arial"/>
              </a:rPr>
              <a:t>Was sind Phytopharmaka (Definition)</a:t>
            </a:r>
          </a:p>
        </p:txBody>
      </p:sp>
      <p:sp>
        <p:nvSpPr>
          <p:cNvPr id="4" name="Rechteck 3"/>
          <p:cNvSpPr/>
          <p:nvPr/>
        </p:nvSpPr>
        <p:spPr>
          <a:xfrm>
            <a:off x="719667" y="1052514"/>
            <a:ext cx="11040533" cy="3416320"/>
          </a:xfrm>
          <a:prstGeom prst="rect">
            <a:avLst/>
          </a:prstGeom>
        </p:spPr>
        <p:txBody>
          <a:bodyPr>
            <a:spAutoFit/>
          </a:bodyPr>
          <a:lstStyle/>
          <a:p>
            <a:pPr>
              <a:defRPr/>
            </a:pPr>
            <a:r>
              <a:rPr lang="de-DE" b="1" dirty="0">
                <a:latin typeface="Arial"/>
                <a:cs typeface="Arial"/>
              </a:rPr>
              <a:t>Phytopharmaka</a:t>
            </a:r>
            <a:r>
              <a:rPr lang="de-DE" dirty="0">
                <a:latin typeface="Arial"/>
                <a:cs typeface="Arial"/>
              </a:rPr>
              <a:t> sind Arzneimittel, die aus Pflanzen bzw. Pflanzenteilen hergestellt werden. Sie sind dazu bestimmt, Krankheiten, Leiden, </a:t>
            </a:r>
            <a:r>
              <a:rPr lang="de-DE" dirty="0" err="1">
                <a:latin typeface="Arial"/>
                <a:cs typeface="Arial"/>
              </a:rPr>
              <a:t>Körperschäden</a:t>
            </a:r>
            <a:r>
              <a:rPr lang="de-DE" dirty="0">
                <a:latin typeface="Arial"/>
                <a:cs typeface="Arial"/>
              </a:rPr>
              <a:t> oder krankhafte Beschwerden zu heilen, zu lindern, zu </a:t>
            </a:r>
            <a:r>
              <a:rPr lang="de-DE" dirty="0" err="1">
                <a:latin typeface="Arial"/>
                <a:cs typeface="Arial"/>
              </a:rPr>
              <a:t>verhüten</a:t>
            </a:r>
            <a:r>
              <a:rPr lang="de-DE" dirty="0">
                <a:latin typeface="Arial"/>
                <a:cs typeface="Arial"/>
              </a:rPr>
              <a:t> oder zu erkennen</a:t>
            </a:r>
          </a:p>
          <a:p>
            <a:pPr>
              <a:defRPr/>
            </a:pPr>
            <a:endParaRPr lang="de-DE" dirty="0">
              <a:latin typeface="Arial"/>
              <a:cs typeface="Arial"/>
            </a:endParaRPr>
          </a:p>
          <a:p>
            <a:pPr>
              <a:defRPr/>
            </a:pPr>
            <a:r>
              <a:rPr lang="de-DE" dirty="0">
                <a:latin typeface="Arial"/>
                <a:cs typeface="Arial"/>
              </a:rPr>
              <a:t>Da die pflanzlichen Arzneimittel unter den Gesichtspunkten der naturwissenschaftlich fundierten Medizin eingesetzt werden, müssen sie dieselben Anforderungen erfüllen, wie sie auch für chemisch-synthetische Arzneimittel gelten.</a:t>
            </a:r>
          </a:p>
          <a:p>
            <a:pPr>
              <a:defRPr/>
            </a:pPr>
            <a:endParaRPr lang="de-DE" dirty="0">
              <a:latin typeface="Arial"/>
              <a:cs typeface="Arial"/>
            </a:endParaRPr>
          </a:p>
          <a:p>
            <a:pPr>
              <a:defRPr/>
            </a:pPr>
            <a:r>
              <a:rPr lang="de-DE" dirty="0">
                <a:latin typeface="Arial"/>
                <a:cs typeface="Arial"/>
              </a:rPr>
              <a:t>Sie müssen...</a:t>
            </a:r>
          </a:p>
          <a:p>
            <a:pPr marL="285750" indent="252413">
              <a:buFont typeface="Arial"/>
              <a:buChar char="•"/>
              <a:defRPr/>
            </a:pPr>
            <a:r>
              <a:rPr lang="de-DE" dirty="0">
                <a:latin typeface="Arial"/>
                <a:cs typeface="Arial"/>
              </a:rPr>
              <a:t>therapeutisch wirksam sein</a:t>
            </a:r>
          </a:p>
          <a:p>
            <a:pPr marL="285750" indent="252413">
              <a:buFont typeface="Arial"/>
              <a:buChar char="•"/>
              <a:defRPr/>
            </a:pPr>
            <a:r>
              <a:rPr lang="de-DE" dirty="0">
                <a:latin typeface="Arial"/>
                <a:cs typeface="Arial"/>
              </a:rPr>
              <a:t>in der Anwendung unbedenklich und verträglich sein</a:t>
            </a:r>
          </a:p>
          <a:p>
            <a:pPr marL="538163" indent="-273050">
              <a:buFont typeface="Arial"/>
              <a:buChar char="•"/>
              <a:defRPr/>
            </a:pPr>
            <a:r>
              <a:rPr lang="de-DE" dirty="0">
                <a:latin typeface="Arial"/>
                <a:cs typeface="Arial"/>
              </a:rPr>
              <a:t>und eine konstante pharmazeutische Qualität aufweise</a:t>
            </a:r>
          </a:p>
        </p:txBody>
      </p:sp>
      <p:sp>
        <p:nvSpPr>
          <p:cNvPr id="18435" name="Textfeld 4"/>
          <p:cNvSpPr txBox="1">
            <a:spLocks noChangeArrowheads="1"/>
          </p:cNvSpPr>
          <p:nvPr/>
        </p:nvSpPr>
        <p:spPr bwMode="auto">
          <a:xfrm>
            <a:off x="431800" y="5342327"/>
            <a:ext cx="11328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b="1" dirty="0"/>
              <a:t>Die Anwendung von Phytopharmaka (Phytotherapie) ist ein Teil der wissenschaftlich orientierten Medizin.</a:t>
            </a:r>
          </a:p>
        </p:txBody>
      </p:sp>
      <p:sp>
        <p:nvSpPr>
          <p:cNvPr id="2" name="Pfeil nach unten 1"/>
          <p:cNvSpPr/>
          <p:nvPr/>
        </p:nvSpPr>
        <p:spPr>
          <a:xfrm>
            <a:off x="5808133" y="4532832"/>
            <a:ext cx="645584" cy="690562"/>
          </a:xfrm>
          <a:prstGeom prst="down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296506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Wichtige Grundsätze der Phytotherapie</a:t>
            </a:r>
          </a:p>
        </p:txBody>
      </p:sp>
      <p:sp>
        <p:nvSpPr>
          <p:cNvPr id="3" name="Rechteck 2"/>
          <p:cNvSpPr/>
          <p:nvPr/>
        </p:nvSpPr>
        <p:spPr>
          <a:xfrm>
            <a:off x="527051" y="2249357"/>
            <a:ext cx="11330516" cy="4131901"/>
          </a:xfrm>
          <a:prstGeom prst="rect">
            <a:avLst/>
          </a:prstGeom>
        </p:spPr>
        <p:txBody>
          <a:bodyPr>
            <a:spAutoFit/>
          </a:bodyPr>
          <a:lstStyle/>
          <a:p>
            <a:pPr marL="285750" indent="-285750">
              <a:lnSpc>
                <a:spcPct val="150000"/>
              </a:lnSpc>
              <a:buSzPct val="125000"/>
              <a:buFont typeface="Arial"/>
              <a:buChar char="•"/>
              <a:defRPr/>
            </a:pPr>
            <a:r>
              <a:rPr lang="de-DE" dirty="0">
                <a:latin typeface="Arial"/>
                <a:cs typeface="Arial"/>
              </a:rPr>
              <a:t>Die Wirkung beruht auf bestimmten Pflanzeninhaltsstoffen: diese Wirkstoffe greifen an bestimmten Rezeptoren im menschlichen Organismus an oder führen zu einem Effekt. </a:t>
            </a:r>
          </a:p>
          <a:p>
            <a:pPr marL="285750" indent="-285750">
              <a:lnSpc>
                <a:spcPct val="150000"/>
              </a:lnSpc>
              <a:buSzPct val="125000"/>
              <a:buFont typeface="Arial"/>
              <a:buChar char="•"/>
              <a:defRPr/>
            </a:pPr>
            <a:r>
              <a:rPr lang="de-DE" dirty="0">
                <a:latin typeface="Arial"/>
                <a:cs typeface="Arial"/>
              </a:rPr>
              <a:t>Dosis - Wirkungsbeziehung: Zum Erzielen eines therapeutischen Effekts ist eine Mindestdosis erforderlich; bei Unterdosierung tritt keine Wirkung auf, bei extremer Überdosierung können unerwünschte Wirkungen eintreten.</a:t>
            </a:r>
          </a:p>
          <a:p>
            <a:pPr marL="285750" indent="-285750">
              <a:lnSpc>
                <a:spcPct val="150000"/>
              </a:lnSpc>
              <a:buSzPct val="125000"/>
              <a:buFont typeface="Arial"/>
              <a:buChar char="•"/>
              <a:defRPr/>
            </a:pPr>
            <a:r>
              <a:rPr lang="de-DE" dirty="0">
                <a:latin typeface="Arial"/>
                <a:cs typeface="Arial"/>
              </a:rPr>
              <a:t>Pflanzliche Arzneimittel stellen, auch wenn sie nur aus einer einzigen Pflanze hergestellt werden, ein Gemisch aus vielen, verschiedenen Stoffen dar, es gilt:</a:t>
            </a:r>
          </a:p>
          <a:p>
            <a:pPr marL="285750" indent="-285750">
              <a:lnSpc>
                <a:spcPct val="150000"/>
              </a:lnSpc>
              <a:buSzPct val="125000"/>
              <a:buFont typeface="Arial"/>
              <a:buChar char="•"/>
              <a:defRPr/>
            </a:pPr>
            <a:endParaRPr lang="de-DE" sz="1600" dirty="0"/>
          </a:p>
          <a:p>
            <a:pPr>
              <a:lnSpc>
                <a:spcPct val="150000"/>
              </a:lnSpc>
              <a:buClr>
                <a:schemeClr val="tx1"/>
              </a:buClr>
              <a:buSzPct val="115000"/>
              <a:defRPr/>
            </a:pPr>
            <a:r>
              <a:rPr lang="de-DE" sz="1600" dirty="0"/>
              <a:t> </a:t>
            </a:r>
          </a:p>
          <a:p>
            <a:pPr algn="ctr">
              <a:lnSpc>
                <a:spcPct val="150000"/>
              </a:lnSpc>
              <a:buClr>
                <a:srgbClr val="FF0000"/>
              </a:buClr>
              <a:defRPr/>
            </a:pPr>
            <a:r>
              <a:rPr lang="de-DE" sz="1600" b="1" dirty="0"/>
              <a:t>	</a:t>
            </a:r>
            <a:r>
              <a:rPr lang="de-DE" b="1" dirty="0">
                <a:solidFill>
                  <a:srgbClr val="FF0000"/>
                </a:solidFill>
                <a:latin typeface="Arial"/>
                <a:cs typeface="Arial"/>
              </a:rPr>
              <a:t>Der Extrakt ist der Wirkstoff (Multi-Target Prinzip)</a:t>
            </a:r>
          </a:p>
        </p:txBody>
      </p:sp>
      <p:sp>
        <p:nvSpPr>
          <p:cNvPr id="7" name="Pfeil nach unten 6"/>
          <p:cNvSpPr/>
          <p:nvPr/>
        </p:nvSpPr>
        <p:spPr>
          <a:xfrm>
            <a:off x="5756647" y="5209277"/>
            <a:ext cx="645584" cy="690562"/>
          </a:xfrm>
          <a:prstGeom prst="down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2" name="Bild 1"/>
          <p:cNvPicPr>
            <a:picLocks noChangeAspect="1"/>
          </p:cNvPicPr>
          <p:nvPr/>
        </p:nvPicPr>
        <p:blipFill>
          <a:blip r:embed="rId2"/>
          <a:stretch>
            <a:fillRect/>
          </a:stretch>
        </p:blipFill>
        <p:spPr>
          <a:xfrm>
            <a:off x="1025203" y="926699"/>
            <a:ext cx="1898106" cy="1418900"/>
          </a:xfrm>
          <a:prstGeom prst="rect">
            <a:avLst/>
          </a:prstGeom>
        </p:spPr>
      </p:pic>
      <p:pic>
        <p:nvPicPr>
          <p:cNvPr id="4" name="Bild 3"/>
          <p:cNvPicPr>
            <a:picLocks noChangeAspect="1"/>
          </p:cNvPicPr>
          <p:nvPr/>
        </p:nvPicPr>
        <p:blipFill>
          <a:blip r:embed="rId3"/>
          <a:stretch>
            <a:fillRect/>
          </a:stretch>
        </p:blipFill>
        <p:spPr>
          <a:xfrm>
            <a:off x="5076556" y="1071541"/>
            <a:ext cx="1908690" cy="1273096"/>
          </a:xfrm>
          <a:prstGeom prst="rect">
            <a:avLst/>
          </a:prstGeom>
        </p:spPr>
      </p:pic>
      <p:pic>
        <p:nvPicPr>
          <p:cNvPr id="5" name="Bild 4"/>
          <p:cNvPicPr>
            <a:picLocks noChangeAspect="1"/>
          </p:cNvPicPr>
          <p:nvPr/>
        </p:nvPicPr>
        <p:blipFill>
          <a:blip r:embed="rId4"/>
          <a:stretch>
            <a:fillRect/>
          </a:stretch>
        </p:blipFill>
        <p:spPr>
          <a:xfrm>
            <a:off x="9261976" y="1081147"/>
            <a:ext cx="1986876" cy="1302209"/>
          </a:xfrm>
          <a:prstGeom prst="rect">
            <a:avLst/>
          </a:prstGeom>
        </p:spPr>
      </p:pic>
      <p:sp>
        <p:nvSpPr>
          <p:cNvPr id="11" name="Textfeld 2"/>
          <p:cNvSpPr txBox="1">
            <a:spLocks noChangeArrowheads="1"/>
          </p:cNvSpPr>
          <p:nvPr/>
        </p:nvSpPr>
        <p:spPr bwMode="auto">
          <a:xfrm>
            <a:off x="6272209" y="6341635"/>
            <a:ext cx="324454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000" dirty="0"/>
              <a:t>Bildquelle: Kooperation Phytopharmaka, U. </a:t>
            </a:r>
            <a:r>
              <a:rPr lang="de-DE" sz="1000" dirty="0" err="1"/>
              <a:t>Bühring</a:t>
            </a:r>
            <a:endParaRPr lang="de-DE" sz="1000" dirty="0"/>
          </a:p>
        </p:txBody>
      </p:sp>
    </p:spTree>
    <p:extLst>
      <p:ext uri="{BB962C8B-B14F-4D97-AF65-F5344CB8AC3E}">
        <p14:creationId xmlns:p14="http://schemas.microsoft.com/office/powerpoint/2010/main" val="44403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Abgrenzung</a:t>
            </a:r>
          </a:p>
        </p:txBody>
      </p:sp>
      <p:pic>
        <p:nvPicPr>
          <p:cNvPr id="20482" name="Bild 1" descr="Bildschirmfoto 2015-04-09 um 12.33.05.png"/>
          <p:cNvPicPr>
            <a:picLocks noChangeAspect="1"/>
          </p:cNvPicPr>
          <p:nvPr/>
        </p:nvPicPr>
        <p:blipFill rotWithShape="1">
          <a:blip r:embed="rId2">
            <a:extLst>
              <a:ext uri="{28A0092B-C50C-407E-A947-70E740481C1C}">
                <a14:useLocalDpi xmlns:a14="http://schemas.microsoft.com/office/drawing/2010/main" val="0"/>
              </a:ext>
            </a:extLst>
          </a:blip>
          <a:srcRect r="45769"/>
          <a:stretch/>
        </p:blipFill>
        <p:spPr bwMode="auto">
          <a:xfrm>
            <a:off x="1604434" y="981075"/>
            <a:ext cx="4883092"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feld 1"/>
          <p:cNvSpPr txBox="1">
            <a:spLocks noChangeArrowheads="1"/>
          </p:cNvSpPr>
          <p:nvPr/>
        </p:nvSpPr>
        <p:spPr bwMode="auto">
          <a:xfrm>
            <a:off x="431801" y="4118151"/>
            <a:ext cx="11425767"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buClr>
                <a:srgbClr val="FF0000"/>
              </a:buClr>
              <a:buFont typeface="Wingdings" charset="0"/>
              <a:buChar char="ü"/>
            </a:pPr>
            <a:r>
              <a:rPr lang="de-DE" sz="1800" dirty="0"/>
              <a:t>Phytotherapie basiert auf Wirkstoffen und bewegt sich damit innerhalb der Regeln der Pharmakologie bezüglich Wirkungsmechanismen, Resorption, Metabolismus und Ausscheidung.</a:t>
            </a:r>
          </a:p>
          <a:p>
            <a:pPr eaLnBrk="1" hangingPunct="1">
              <a:spcBef>
                <a:spcPts val="600"/>
              </a:spcBef>
              <a:buClr>
                <a:srgbClr val="FF0000"/>
              </a:buClr>
              <a:buFont typeface="Wingdings" charset="0"/>
              <a:buChar char="ü"/>
            </a:pPr>
            <a:r>
              <a:rPr lang="de-DE" sz="1800" dirty="0"/>
              <a:t>Das unterscheidet sie fundamental von Präparaten aus Homöopathie und Anthroposophie, welche vom Wirkungsnachweis befreit sind.</a:t>
            </a:r>
          </a:p>
          <a:p>
            <a:pPr eaLnBrk="1" hangingPunct="1">
              <a:spcBef>
                <a:spcPts val="600"/>
              </a:spcBef>
              <a:buClr>
                <a:srgbClr val="FF0000"/>
              </a:buClr>
              <a:buFont typeface="Wingdings" charset="0"/>
              <a:buChar char="ü"/>
            </a:pPr>
            <a:r>
              <a:rPr lang="de-DE" sz="1800" dirty="0"/>
              <a:t>Aufgrund dieser Fakten ist die Phytotherapie nicht zur Komplementärmedizin zu rechnen.</a:t>
            </a:r>
          </a:p>
        </p:txBody>
      </p:sp>
    </p:spTree>
    <p:extLst>
      <p:ext uri="{BB962C8B-B14F-4D97-AF65-F5344CB8AC3E}">
        <p14:creationId xmlns:p14="http://schemas.microsoft.com/office/powerpoint/2010/main" val="188143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Wie ist die Situation heute?</a:t>
            </a:r>
          </a:p>
        </p:txBody>
      </p:sp>
      <p:sp>
        <p:nvSpPr>
          <p:cNvPr id="21506" name="Textfeld 2"/>
          <p:cNvSpPr txBox="1">
            <a:spLocks noChangeArrowheads="1"/>
          </p:cNvSpPr>
          <p:nvPr/>
        </p:nvSpPr>
        <p:spPr bwMode="auto">
          <a:xfrm>
            <a:off x="431801" y="981076"/>
            <a:ext cx="1142576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a:cs typeface="Arial" charset="0"/>
              </a:rPr>
              <a:t>Die Definition eines Arzneimittels nach AMG unterscheidet grundsätzlich nicht zwischen chemisch-synthetischen und pflanzlichen Wirkstoffen. </a:t>
            </a:r>
          </a:p>
        </p:txBody>
      </p:sp>
      <p:pic>
        <p:nvPicPr>
          <p:cNvPr id="21507" name="Bild 11" descr="Bildschirmfoto 2015-07-13 um 18.40.5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952" y="1587223"/>
            <a:ext cx="6916277" cy="348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hteck 1"/>
          <p:cNvSpPr/>
          <p:nvPr/>
        </p:nvSpPr>
        <p:spPr>
          <a:xfrm>
            <a:off x="2063751" y="5013325"/>
            <a:ext cx="768349" cy="7191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1509" name="Textfeld 3"/>
          <p:cNvSpPr txBox="1">
            <a:spLocks noChangeArrowheads="1"/>
          </p:cNvSpPr>
          <p:nvPr/>
        </p:nvSpPr>
        <p:spPr bwMode="auto">
          <a:xfrm>
            <a:off x="527051" y="5085582"/>
            <a:ext cx="1133051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a:cs typeface="Arial" charset="0"/>
              </a:rPr>
              <a:t>Wie alle Arzneimittel dürfen auch pflanzliche Arzneimittel erst dann in den Verkehr gebracht werden, wenn sie durch die zuständige Bundesoberbehörde, das Bundesinstitut für Arzneimittel und Medizinprodukte (</a:t>
            </a:r>
            <a:r>
              <a:rPr lang="de-DE" sz="1800" dirty="0" err="1">
                <a:cs typeface="Arial" charset="0"/>
              </a:rPr>
              <a:t>BfArM</a:t>
            </a:r>
            <a:r>
              <a:rPr lang="de-DE" sz="1800" dirty="0">
                <a:cs typeface="Arial" charset="0"/>
              </a:rPr>
              <a:t>), zugelassen bzw. registriert worden sind. </a:t>
            </a:r>
          </a:p>
        </p:txBody>
      </p:sp>
      <p:sp>
        <p:nvSpPr>
          <p:cNvPr id="3" name="Rechteck 2"/>
          <p:cNvSpPr/>
          <p:nvPr/>
        </p:nvSpPr>
        <p:spPr>
          <a:xfrm>
            <a:off x="2462857" y="4436141"/>
            <a:ext cx="669348" cy="6092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376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p:cNvSpPr txBox="1">
            <a:spLocks noChangeArrowheads="1"/>
          </p:cNvSpPr>
          <p:nvPr/>
        </p:nvSpPr>
        <p:spPr bwMode="auto">
          <a:xfrm>
            <a:off x="431801" y="333375"/>
            <a:ext cx="11425767" cy="954107"/>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de-DE" sz="2800" b="1" dirty="0">
                <a:latin typeface="Arial"/>
                <a:cs typeface="Arial"/>
              </a:rPr>
              <a:t>Was gibt es für Unterschiede zwischen Phytopharmaka und chemisch-synthetischen Arzneimitteln?</a:t>
            </a:r>
          </a:p>
        </p:txBody>
      </p:sp>
      <p:sp>
        <p:nvSpPr>
          <p:cNvPr id="4" name="Pfeil nach rechts 3"/>
          <p:cNvSpPr/>
          <p:nvPr/>
        </p:nvSpPr>
        <p:spPr>
          <a:xfrm>
            <a:off x="5232400" y="2349500"/>
            <a:ext cx="1727200" cy="628650"/>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de-DE"/>
          </a:p>
        </p:txBody>
      </p:sp>
      <p:pic>
        <p:nvPicPr>
          <p:cNvPr id="22532" name="Bild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0985" y="1989138"/>
            <a:ext cx="2798233"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feld 6"/>
          <p:cNvSpPr txBox="1"/>
          <p:nvPr/>
        </p:nvSpPr>
        <p:spPr>
          <a:xfrm>
            <a:off x="624418" y="4509875"/>
            <a:ext cx="11233149" cy="1354217"/>
          </a:xfrm>
          <a:prstGeom prst="rect">
            <a:avLst/>
          </a:prstGeom>
          <a:noFill/>
        </p:spPr>
        <p:txBody>
          <a:bodyPr>
            <a:spAutoFit/>
          </a:bodyPr>
          <a:lstStyle/>
          <a:p>
            <a:pPr>
              <a:spcBef>
                <a:spcPts val="600"/>
              </a:spcBef>
              <a:defRPr/>
            </a:pPr>
            <a:r>
              <a:rPr lang="de-DE" dirty="0">
                <a:latin typeface="Arial"/>
                <a:cs typeface="Arial"/>
              </a:rPr>
              <a:t>Abhängig vom Stand der wissenschaftlichen Erkenntnisse sieht das AMG für Phytopharmaka  zwei Genehmigungsverfahren vor: </a:t>
            </a:r>
          </a:p>
          <a:p>
            <a:pPr marL="285750" indent="-285750">
              <a:spcBef>
                <a:spcPts val="600"/>
              </a:spcBef>
              <a:buClr>
                <a:srgbClr val="FF0000"/>
              </a:buClr>
              <a:buFont typeface="Wingdings" charset="2"/>
              <a:buChar char="ü"/>
              <a:defRPr/>
            </a:pPr>
            <a:r>
              <a:rPr lang="de-DE" dirty="0">
                <a:latin typeface="Arial"/>
                <a:cs typeface="Arial"/>
              </a:rPr>
              <a:t>die Zulassung auf Basis von allgemein medizinisch anerkannt Wirkung ("well-</a:t>
            </a:r>
            <a:r>
              <a:rPr lang="de-DE" dirty="0" err="1">
                <a:latin typeface="Arial"/>
                <a:cs typeface="Arial"/>
              </a:rPr>
              <a:t>established</a:t>
            </a:r>
            <a:r>
              <a:rPr lang="de-DE" dirty="0">
                <a:latin typeface="Arial"/>
                <a:cs typeface="Arial"/>
              </a:rPr>
              <a:t> </a:t>
            </a:r>
            <a:r>
              <a:rPr lang="de-DE" dirty="0" err="1">
                <a:latin typeface="Arial"/>
                <a:cs typeface="Arial"/>
              </a:rPr>
              <a:t>use</a:t>
            </a:r>
            <a:r>
              <a:rPr lang="de-DE" dirty="0">
                <a:latin typeface="Arial"/>
                <a:cs typeface="Arial"/>
              </a:rPr>
              <a:t>" ) </a:t>
            </a:r>
          </a:p>
          <a:p>
            <a:pPr marL="285750" indent="-285750">
              <a:spcBef>
                <a:spcPts val="600"/>
              </a:spcBef>
              <a:buClr>
                <a:srgbClr val="FF0000"/>
              </a:buClr>
              <a:buFont typeface="Wingdings" charset="2"/>
              <a:buChar char="ü"/>
              <a:defRPr/>
            </a:pPr>
            <a:r>
              <a:rPr lang="de-DE" dirty="0">
                <a:latin typeface="Arial"/>
                <a:cs typeface="Arial"/>
              </a:rPr>
              <a:t>die Registrierung auf Basis der traditionellen Verwendung („traditional </a:t>
            </a:r>
            <a:r>
              <a:rPr lang="de-DE" dirty="0" err="1">
                <a:latin typeface="Arial"/>
                <a:cs typeface="Arial"/>
              </a:rPr>
              <a:t>use</a:t>
            </a:r>
            <a:r>
              <a:rPr lang="de-DE" dirty="0">
                <a:latin typeface="Arial"/>
                <a:cs typeface="Arial"/>
              </a:rPr>
              <a:t>“)</a:t>
            </a:r>
            <a:r>
              <a:rPr lang="de-DE" dirty="0">
                <a:latin typeface="+mj-lt"/>
              </a:rPr>
              <a:t>.</a:t>
            </a:r>
          </a:p>
        </p:txBody>
      </p:sp>
      <p:pic>
        <p:nvPicPr>
          <p:cNvPr id="2" name="Bild 1"/>
          <p:cNvPicPr>
            <a:picLocks noChangeAspect="1"/>
          </p:cNvPicPr>
          <p:nvPr/>
        </p:nvPicPr>
        <p:blipFill>
          <a:blip r:embed="rId3"/>
          <a:stretch>
            <a:fillRect/>
          </a:stretch>
        </p:blipFill>
        <p:spPr>
          <a:xfrm>
            <a:off x="849524" y="1724690"/>
            <a:ext cx="3219313" cy="2147282"/>
          </a:xfrm>
          <a:prstGeom prst="rect">
            <a:avLst/>
          </a:prstGeom>
        </p:spPr>
      </p:pic>
      <p:sp>
        <p:nvSpPr>
          <p:cNvPr id="8" name="Textfeld 2"/>
          <p:cNvSpPr txBox="1">
            <a:spLocks noChangeArrowheads="1"/>
          </p:cNvSpPr>
          <p:nvPr/>
        </p:nvSpPr>
        <p:spPr bwMode="auto">
          <a:xfrm>
            <a:off x="6272209" y="6341635"/>
            <a:ext cx="324454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000" dirty="0"/>
              <a:t>Bildquelle: Kooperation Phytopharmaka</a:t>
            </a:r>
          </a:p>
        </p:txBody>
      </p:sp>
    </p:spTree>
    <p:extLst>
      <p:ext uri="{BB962C8B-B14F-4D97-AF65-F5344CB8AC3E}">
        <p14:creationId xmlns:p14="http://schemas.microsoft.com/office/powerpoint/2010/main" val="396885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4"/>
          <p:cNvSpPr txBox="1">
            <a:spLocks noChangeArrowheads="1"/>
          </p:cNvSpPr>
          <p:nvPr/>
        </p:nvSpPr>
        <p:spPr bwMode="auto">
          <a:xfrm>
            <a:off x="431801" y="333376"/>
            <a:ext cx="11425767" cy="5238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de-DE" sz="2800" b="1" dirty="0">
                <a:latin typeface="Arial"/>
                <a:cs typeface="Arial"/>
              </a:rPr>
              <a:t>Zulassung und Registrierung</a:t>
            </a:r>
          </a:p>
        </p:txBody>
      </p:sp>
      <p:pic>
        <p:nvPicPr>
          <p:cNvPr id="23554" name="Bild 2" descr="Bildschirmfoto 2017-03-20 um 12.15.4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3567" y="981075"/>
            <a:ext cx="4402667" cy="2022475"/>
          </a:xfrm>
          <a:prstGeom prst="rect">
            <a:avLst/>
          </a:prstGeom>
          <a:noFill/>
          <a:ln w="9525">
            <a:solidFill>
              <a:srgbClr val="4F81BD"/>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feld 4"/>
          <p:cNvSpPr txBox="1"/>
          <p:nvPr/>
        </p:nvSpPr>
        <p:spPr>
          <a:xfrm>
            <a:off x="411906" y="3284538"/>
            <a:ext cx="11550542" cy="2585323"/>
          </a:xfrm>
          <a:prstGeom prst="rect">
            <a:avLst/>
          </a:prstGeom>
          <a:noFill/>
        </p:spPr>
        <p:txBody>
          <a:bodyPr wrap="square">
            <a:spAutoFit/>
          </a:bodyPr>
          <a:lstStyle/>
          <a:p>
            <a:pPr>
              <a:defRPr/>
            </a:pPr>
            <a:r>
              <a:rPr lang="de-DE" b="1" dirty="0">
                <a:solidFill>
                  <a:srgbClr val="FF0000"/>
                </a:solidFill>
                <a:latin typeface="Arial"/>
                <a:cs typeface="Arial"/>
              </a:rPr>
              <a:t>Rationale Phytopharmaka </a:t>
            </a:r>
            <a:r>
              <a:rPr lang="de-DE" dirty="0">
                <a:latin typeface="Arial"/>
                <a:cs typeface="Arial"/>
              </a:rPr>
              <a:t>stützen ihre Wirksamkeit auf die Prinzipien der Naturwissenschaft. </a:t>
            </a:r>
          </a:p>
          <a:p>
            <a:pPr>
              <a:defRPr/>
            </a:pPr>
            <a:r>
              <a:rPr lang="de-DE" dirty="0">
                <a:latin typeface="Arial"/>
                <a:cs typeface="Arial"/>
              </a:rPr>
              <a:t>Sie müssen genau wie chemisch-synthetische Medikamente zugelassen werden </a:t>
            </a:r>
          </a:p>
          <a:p>
            <a:pPr>
              <a:defRPr/>
            </a:pPr>
            <a:r>
              <a:rPr lang="de-DE" dirty="0">
                <a:latin typeface="Arial"/>
                <a:cs typeface="Arial"/>
              </a:rPr>
              <a:t>Die Zulassungskriterien des BfArM beruhen auf der Evidenz-basierten Medizin, also auf wissenschaftliche klinische Studien).</a:t>
            </a:r>
          </a:p>
          <a:p>
            <a:pPr>
              <a:defRPr/>
            </a:pPr>
            <a:r>
              <a:rPr lang="de-DE" b="1" dirty="0">
                <a:solidFill>
                  <a:srgbClr val="FF0000"/>
                </a:solidFill>
                <a:latin typeface="Arial"/>
                <a:cs typeface="Arial"/>
              </a:rPr>
              <a:t>Traditionelle Phytopharmaka </a:t>
            </a:r>
            <a:r>
              <a:rPr lang="de-DE" dirty="0">
                <a:latin typeface="Arial"/>
                <a:cs typeface="Arial"/>
              </a:rPr>
              <a:t>müssen seit mindestens 30 Jahren, davon mindestens 15 Jahre in der EU, medizinisch in Verwendung sein. Von ihnen dürfen keine Gesundheitsgefahren ausgehen. Die pharmakologischen Wirkungen müssen auf Grund der langjährigen Anwendung und Erfahrung plausibel sein. Zum Nachweis der Wirksamkeit und Unbedenklichkeit müssen ein bibliographischer Überblick und ein Sachverständigengutachten erbracht werden. </a:t>
            </a:r>
          </a:p>
        </p:txBody>
      </p:sp>
    </p:spTree>
    <p:extLst>
      <p:ext uri="{BB962C8B-B14F-4D97-AF65-F5344CB8AC3E}">
        <p14:creationId xmlns:p14="http://schemas.microsoft.com/office/powerpoint/2010/main" val="4034498550"/>
      </p:ext>
    </p:extLst>
  </p:cSld>
  <p:clrMapOvr>
    <a:masterClrMapping/>
  </p:clrMapOvr>
</p:sld>
</file>

<file path=ppt/theme/theme1.xml><?xml version="1.0" encoding="utf-8"?>
<a:theme xmlns:a="http://schemas.openxmlformats.org/drawingml/2006/main" name="Office-Design">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395_TF34076243" id="{08700077-069E-4FC7-9803-E0E8FFC68286}" vid="{D3EE604E-3FB4-4B44-A42C-EEFA81C76CB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4C31332-3081-4BD9-AD6F-078B4521F357}">
  <ds:schemaRefs>
    <ds:schemaRef ds:uri="http://schemas.microsoft.com/sharepoint/v3/contenttype/forms"/>
  </ds:schemaRefs>
</ds:datastoreItem>
</file>

<file path=customXml/itemProps2.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19797F-2510-4681-A59B-FCD8F3733FE0}">
  <ds:schemaRefs>
    <ds:schemaRef ds:uri="http://schemas.microsoft.com/office/2006/documentManagement/types"/>
    <ds:schemaRef ds:uri="http://purl.org/dc/elements/1.1/"/>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metadata/properties"/>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Office-Design</Template>
  <TotalTime>0</TotalTime>
  <Words>1695</Words>
  <Application>Microsoft Office PowerPoint</Application>
  <PresentationFormat>Breitbild</PresentationFormat>
  <Paragraphs>168</Paragraphs>
  <Slides>23</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Corbel</vt:lpstr>
      <vt:lpstr>Open Sans</vt:lpstr>
      <vt:lpstr>Verdana</vt:lpstr>
      <vt:lpstr>Wingdings</vt:lpstr>
      <vt:lpstr>Office-Design</vt:lpstr>
      <vt:lpstr>Phytopharmaka versus chemisch synthetische Arzneimittel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2020-01-07T13:20:21Z</dcterms:created>
  <dcterms:modified xsi:type="dcterms:W3CDTF">2020-02-24T13:28:56Z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